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8" r:id="rId2"/>
    <p:sldId id="259" r:id="rId3"/>
    <p:sldId id="338" r:id="rId4"/>
    <p:sldId id="262" r:id="rId5"/>
    <p:sldId id="263" r:id="rId6"/>
    <p:sldId id="339" r:id="rId7"/>
    <p:sldId id="340" r:id="rId8"/>
    <p:sldId id="265" r:id="rId9"/>
    <p:sldId id="266" r:id="rId10"/>
    <p:sldId id="267" r:id="rId11"/>
    <p:sldId id="351" r:id="rId12"/>
    <p:sldId id="268" r:id="rId13"/>
    <p:sldId id="270" r:id="rId14"/>
    <p:sldId id="276" r:id="rId15"/>
    <p:sldId id="346" r:id="rId16"/>
    <p:sldId id="271" r:id="rId17"/>
    <p:sldId id="341" r:id="rId18"/>
    <p:sldId id="272" r:id="rId19"/>
    <p:sldId id="275" r:id="rId20"/>
    <p:sldId id="274" r:id="rId21"/>
    <p:sldId id="277" r:id="rId22"/>
    <p:sldId id="278" r:id="rId23"/>
    <p:sldId id="279" r:id="rId24"/>
    <p:sldId id="280" r:id="rId25"/>
    <p:sldId id="342" r:id="rId26"/>
    <p:sldId id="350" r:id="rId27"/>
    <p:sldId id="292" r:id="rId28"/>
    <p:sldId id="293" r:id="rId29"/>
    <p:sldId id="294" r:id="rId30"/>
    <p:sldId id="295" r:id="rId31"/>
    <p:sldId id="352" r:id="rId32"/>
    <p:sldId id="287" r:id="rId33"/>
    <p:sldId id="347" r:id="rId34"/>
    <p:sldId id="353" r:id="rId35"/>
    <p:sldId id="282" r:id="rId36"/>
    <p:sldId id="348" r:id="rId37"/>
    <p:sldId id="283" r:id="rId38"/>
    <p:sldId id="284" r:id="rId39"/>
    <p:sldId id="297" r:id="rId40"/>
    <p:sldId id="298" r:id="rId41"/>
    <p:sldId id="299" r:id="rId42"/>
    <p:sldId id="300" r:id="rId43"/>
    <p:sldId id="301" r:id="rId44"/>
    <p:sldId id="303" r:id="rId45"/>
    <p:sldId id="304" r:id="rId46"/>
    <p:sldId id="306"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296" r:id="rId61"/>
    <p:sldId id="321" r:id="rId62"/>
    <p:sldId id="322" r:id="rId63"/>
    <p:sldId id="324" r:id="rId64"/>
    <p:sldId id="323" r:id="rId65"/>
    <p:sldId id="325" r:id="rId66"/>
    <p:sldId id="345" r:id="rId67"/>
    <p:sldId id="326" r:id="rId68"/>
    <p:sldId id="331" r:id="rId69"/>
    <p:sldId id="329" r:id="rId70"/>
    <p:sldId id="344" r:id="rId71"/>
    <p:sldId id="354" r:id="rId72"/>
  </p:sldIdLst>
  <p:sldSz cx="12192000" cy="6858000"/>
  <p:notesSz cx="6858000" cy="9144000"/>
  <p:defaultTex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 Webb, Ph.D." initials="" lastIdx="2" clrIdx="0"/>
  <p:cmAuthor id="1" name="pjscarpa"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9" autoAdjust="0"/>
    <p:restoredTop sz="92597" autoAdjust="0"/>
  </p:normalViewPr>
  <p:slideViewPr>
    <p:cSldViewPr>
      <p:cViewPr varScale="1">
        <p:scale>
          <a:sx n="60" d="100"/>
          <a:sy n="60" d="100"/>
        </p:scale>
        <p:origin x="636" y="40"/>
      </p:cViewPr>
      <p:guideLst>
        <p:guide orient="horz" pos="2160"/>
        <p:guide pos="384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180A1-D368-489B-8601-55B178851522}" type="doc">
      <dgm:prSet loTypeId="urn:microsoft.com/office/officeart/2005/8/layout/radial1" loCatId="relationship" qsTypeId="urn:microsoft.com/office/officeart/2005/8/quickstyle/simple1" qsCatId="simple" csTypeId="urn:microsoft.com/office/officeart/2005/8/colors/accent1_2" csCatId="accent1"/>
      <dgm:spPr/>
    </dgm:pt>
    <dgm:pt modelId="{63AC13D0-7C63-4DC2-87AC-8CAAA3562F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Aerospace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Medicine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Physicians</a:t>
          </a:r>
        </a:p>
      </dgm:t>
    </dgm:pt>
    <dgm:pt modelId="{87FF5136-3678-45CC-A555-57C9FE73A7A6}" type="parTrans" cxnId="{D3FAA07E-9053-4297-B178-9447CC7C01FC}">
      <dgm:prSet/>
      <dgm:spPr/>
      <dgm:t>
        <a:bodyPr/>
        <a:lstStyle/>
        <a:p>
          <a:endParaRPr lang="en-US"/>
        </a:p>
      </dgm:t>
    </dgm:pt>
    <dgm:pt modelId="{5D64FF8A-7B9B-41B7-A5A9-595D0E066FA9}" type="sibTrans" cxnId="{D3FAA07E-9053-4297-B178-9447CC7C01FC}">
      <dgm:prSet/>
      <dgm:spPr/>
      <dgm:t>
        <a:bodyPr/>
        <a:lstStyle/>
        <a:p>
          <a:endParaRPr lang="en-US"/>
        </a:p>
      </dgm:t>
    </dgm:pt>
    <dgm:pt modelId="{C7FD4DB9-35F3-4610-97FF-787B044C1C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Military</a:t>
          </a:r>
        </a:p>
      </dgm:t>
    </dgm:pt>
    <dgm:pt modelId="{7BE93204-4AA3-4A33-A41D-77DE11E5E648}" type="parTrans" cxnId="{F2BEDBC7-B51D-4E09-92A2-BD9462B7DB7D}">
      <dgm:prSet/>
      <dgm:spPr/>
      <dgm:t>
        <a:bodyPr/>
        <a:lstStyle/>
        <a:p>
          <a:endParaRPr lang="en-US"/>
        </a:p>
      </dgm:t>
    </dgm:pt>
    <dgm:pt modelId="{4F396035-1B59-4AF7-9ED3-9D6C29DC29FB}" type="sibTrans" cxnId="{F2BEDBC7-B51D-4E09-92A2-BD9462B7DB7D}">
      <dgm:prSet/>
      <dgm:spPr/>
      <dgm:t>
        <a:bodyPr/>
        <a:lstStyle/>
        <a:p>
          <a:endParaRPr lang="en-US"/>
        </a:p>
      </dgm:t>
    </dgm:pt>
    <dgm:pt modelId="{2B6BC5CC-AA49-4F4F-A577-09F48CD599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FAA/DOT</a:t>
          </a:r>
        </a:p>
      </dgm:t>
    </dgm:pt>
    <dgm:pt modelId="{8FAE152E-72EF-4F74-943B-808BBD2F82AD}" type="parTrans" cxnId="{D1E35C53-F5A1-480D-9D2F-E198A2FFCB8B}">
      <dgm:prSet/>
      <dgm:spPr/>
      <dgm:t>
        <a:bodyPr/>
        <a:lstStyle/>
        <a:p>
          <a:endParaRPr lang="en-US"/>
        </a:p>
      </dgm:t>
    </dgm:pt>
    <dgm:pt modelId="{EDCEE8D3-848F-4726-ABF5-109F6F8F5987}" type="sibTrans" cxnId="{D1E35C53-F5A1-480D-9D2F-E198A2FFCB8B}">
      <dgm:prSet/>
      <dgm:spPr/>
      <dgm:t>
        <a:bodyPr/>
        <a:lstStyle/>
        <a:p>
          <a:endParaRPr lang="en-US"/>
        </a:p>
      </dgm:t>
    </dgm:pt>
    <dgm:pt modelId="{DF7DE742-9C98-42FC-9068-8810C612FE1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Agencies</a:t>
          </a:r>
        </a:p>
      </dgm:t>
    </dgm:pt>
    <dgm:pt modelId="{E734F470-3735-471C-97E5-8CC91C425BF8}" type="parTrans" cxnId="{D0B6BFBA-DC43-4450-A6CC-E20772B04A17}">
      <dgm:prSet/>
      <dgm:spPr/>
      <dgm:t>
        <a:bodyPr/>
        <a:lstStyle/>
        <a:p>
          <a:endParaRPr lang="en-US"/>
        </a:p>
      </dgm:t>
    </dgm:pt>
    <dgm:pt modelId="{B7D0B419-FE3C-40D8-8747-7ACC4C2CD746}" type="sibTrans" cxnId="{D0B6BFBA-DC43-4450-A6CC-E20772B04A17}">
      <dgm:prSet/>
      <dgm:spPr/>
      <dgm:t>
        <a:bodyPr/>
        <a:lstStyle/>
        <a:p>
          <a:endParaRPr lang="en-US"/>
        </a:p>
      </dgm:t>
    </dgm:pt>
    <dgm:pt modelId="{67AAAE22-637D-498C-80F6-16500EBA92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Operations</a:t>
          </a:r>
        </a:p>
      </dgm:t>
    </dgm:pt>
    <dgm:pt modelId="{86EFBEC4-CA30-4E70-B14C-7EBB9F43D2C6}" type="parTrans" cxnId="{B1AF2E07-5494-4B10-8D93-FCA9353F4F25}">
      <dgm:prSet/>
      <dgm:spPr/>
      <dgm:t>
        <a:bodyPr/>
        <a:lstStyle/>
        <a:p>
          <a:endParaRPr lang="en-US"/>
        </a:p>
      </dgm:t>
    </dgm:pt>
    <dgm:pt modelId="{E740CE4D-3B80-4DC9-9C6C-167A0C4C8FF2}" type="sibTrans" cxnId="{B1AF2E07-5494-4B10-8D93-FCA9353F4F25}">
      <dgm:prSet/>
      <dgm:spPr/>
      <dgm:t>
        <a:bodyPr/>
        <a:lstStyle/>
        <a:p>
          <a:endParaRPr lang="en-US"/>
        </a:p>
      </dgm:t>
    </dgm:pt>
    <dgm:pt modelId="{CA6326DB-8BBA-4EF2-92BC-D2F56CA442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Hyperbaric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Medicine</a:t>
          </a:r>
        </a:p>
      </dgm:t>
    </dgm:pt>
    <dgm:pt modelId="{C8BE3109-0DE5-4669-B754-6539353F7997}" type="parTrans" cxnId="{8A207EF4-244B-4524-81FC-3B718556D3A4}">
      <dgm:prSet/>
      <dgm:spPr/>
      <dgm:t>
        <a:bodyPr/>
        <a:lstStyle/>
        <a:p>
          <a:endParaRPr lang="en-US"/>
        </a:p>
      </dgm:t>
    </dgm:pt>
    <dgm:pt modelId="{5D7379D8-3245-4C6B-AD3A-DB440A965A7E}" type="sibTrans" cxnId="{8A207EF4-244B-4524-81FC-3B718556D3A4}">
      <dgm:prSet/>
      <dgm:spPr/>
      <dgm:t>
        <a:bodyPr/>
        <a:lstStyle/>
        <a:p>
          <a:endParaRPr lang="en-US"/>
        </a:p>
      </dgm:t>
    </dgm:pt>
    <dgm:pt modelId="{68803940-34C9-47B8-91A7-B303F165E0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Airline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 Departments</a:t>
          </a:r>
        </a:p>
      </dgm:t>
    </dgm:pt>
    <dgm:pt modelId="{5B8AA16B-36A4-444B-A025-B377F0A90374}" type="parTrans" cxnId="{07B71AD9-E283-47AD-AF37-09F2804C6734}">
      <dgm:prSet/>
      <dgm:spPr/>
      <dgm:t>
        <a:bodyPr/>
        <a:lstStyle/>
        <a:p>
          <a:endParaRPr lang="en-US"/>
        </a:p>
      </dgm:t>
    </dgm:pt>
    <dgm:pt modelId="{8794AAD3-58D2-4EAD-9463-6016510911AE}" type="sibTrans" cxnId="{07B71AD9-E283-47AD-AF37-09F2804C6734}">
      <dgm:prSet/>
      <dgm:spPr/>
      <dgm:t>
        <a:bodyPr/>
        <a:lstStyle/>
        <a:p>
          <a:endParaRPr lang="en-US"/>
        </a:p>
      </dgm:t>
    </dgm:pt>
    <dgm:pt modelId="{F0F0E638-02C6-442D-A250-E9DC77ABB9DA}" type="pres">
      <dgm:prSet presAssocID="{BC8180A1-D368-489B-8601-55B178851522}" presName="cycle" presStyleCnt="0">
        <dgm:presLayoutVars>
          <dgm:chMax val="1"/>
          <dgm:dir/>
          <dgm:animLvl val="ctr"/>
          <dgm:resizeHandles val="exact"/>
        </dgm:presLayoutVars>
      </dgm:prSet>
      <dgm:spPr/>
    </dgm:pt>
    <dgm:pt modelId="{35D65575-3611-4A4A-A8CF-71FC5808740F}" type="pres">
      <dgm:prSet presAssocID="{63AC13D0-7C63-4DC2-87AC-8CAAA3562F70}" presName="centerShape" presStyleLbl="node0" presStyleIdx="0" presStyleCnt="1"/>
      <dgm:spPr/>
    </dgm:pt>
    <dgm:pt modelId="{CB39FBDF-B20C-49CA-9B2E-82500E703475}" type="pres">
      <dgm:prSet presAssocID="{7BE93204-4AA3-4A33-A41D-77DE11E5E648}" presName="Name9" presStyleLbl="parChTrans1D2" presStyleIdx="0" presStyleCnt="6"/>
      <dgm:spPr/>
    </dgm:pt>
    <dgm:pt modelId="{5067CF70-9F04-4E98-9DD2-889CBBAFC192}" type="pres">
      <dgm:prSet presAssocID="{7BE93204-4AA3-4A33-A41D-77DE11E5E648}" presName="connTx" presStyleLbl="parChTrans1D2" presStyleIdx="0" presStyleCnt="6"/>
      <dgm:spPr/>
    </dgm:pt>
    <dgm:pt modelId="{9F0164FE-E7E3-4BC2-8BAA-454CD75BB84F}" type="pres">
      <dgm:prSet presAssocID="{C7FD4DB9-35F3-4610-97FF-787B044C1CF6}" presName="node" presStyleLbl="node1" presStyleIdx="0" presStyleCnt="6">
        <dgm:presLayoutVars>
          <dgm:bulletEnabled val="1"/>
        </dgm:presLayoutVars>
      </dgm:prSet>
      <dgm:spPr/>
    </dgm:pt>
    <dgm:pt modelId="{FDB9F395-FD8F-4384-8380-C5ACBE18F5B3}" type="pres">
      <dgm:prSet presAssocID="{8FAE152E-72EF-4F74-943B-808BBD2F82AD}" presName="Name9" presStyleLbl="parChTrans1D2" presStyleIdx="1" presStyleCnt="6"/>
      <dgm:spPr/>
    </dgm:pt>
    <dgm:pt modelId="{449DB82A-72CD-4796-A406-5B4F5F134316}" type="pres">
      <dgm:prSet presAssocID="{8FAE152E-72EF-4F74-943B-808BBD2F82AD}" presName="connTx" presStyleLbl="parChTrans1D2" presStyleIdx="1" presStyleCnt="6"/>
      <dgm:spPr/>
    </dgm:pt>
    <dgm:pt modelId="{7060D82A-E733-4810-95EB-3410B7EC4E9D}" type="pres">
      <dgm:prSet presAssocID="{2B6BC5CC-AA49-4F4F-A577-09F48CD599CA}" presName="node" presStyleLbl="node1" presStyleIdx="1" presStyleCnt="6">
        <dgm:presLayoutVars>
          <dgm:bulletEnabled val="1"/>
        </dgm:presLayoutVars>
      </dgm:prSet>
      <dgm:spPr/>
    </dgm:pt>
    <dgm:pt modelId="{25EE0F78-37ED-4E76-93D2-280DCCD6F135}" type="pres">
      <dgm:prSet presAssocID="{E734F470-3735-471C-97E5-8CC91C425BF8}" presName="Name9" presStyleLbl="parChTrans1D2" presStyleIdx="2" presStyleCnt="6"/>
      <dgm:spPr/>
    </dgm:pt>
    <dgm:pt modelId="{513BDDA9-7019-4A7D-8B0D-335C4E1B8724}" type="pres">
      <dgm:prSet presAssocID="{E734F470-3735-471C-97E5-8CC91C425BF8}" presName="connTx" presStyleLbl="parChTrans1D2" presStyleIdx="2" presStyleCnt="6"/>
      <dgm:spPr/>
    </dgm:pt>
    <dgm:pt modelId="{4459159D-6B34-4539-81B0-31DF931E34E8}" type="pres">
      <dgm:prSet presAssocID="{DF7DE742-9C98-42FC-9068-8810C612FE12}" presName="node" presStyleLbl="node1" presStyleIdx="2" presStyleCnt="6">
        <dgm:presLayoutVars>
          <dgm:bulletEnabled val="1"/>
        </dgm:presLayoutVars>
      </dgm:prSet>
      <dgm:spPr/>
    </dgm:pt>
    <dgm:pt modelId="{2407E2C8-AB37-4862-8A69-772DB4316CF5}" type="pres">
      <dgm:prSet presAssocID="{86EFBEC4-CA30-4E70-B14C-7EBB9F43D2C6}" presName="Name9" presStyleLbl="parChTrans1D2" presStyleIdx="3" presStyleCnt="6"/>
      <dgm:spPr/>
    </dgm:pt>
    <dgm:pt modelId="{8919182B-9AD4-457A-BBE9-08116CA82DB3}" type="pres">
      <dgm:prSet presAssocID="{86EFBEC4-CA30-4E70-B14C-7EBB9F43D2C6}" presName="connTx" presStyleLbl="parChTrans1D2" presStyleIdx="3" presStyleCnt="6"/>
      <dgm:spPr/>
    </dgm:pt>
    <dgm:pt modelId="{D7B859A7-0529-42DA-A013-7AC5F864F3AF}" type="pres">
      <dgm:prSet presAssocID="{67AAAE22-637D-498C-80F6-16500EBA92CC}" presName="node" presStyleLbl="node1" presStyleIdx="3" presStyleCnt="6">
        <dgm:presLayoutVars>
          <dgm:bulletEnabled val="1"/>
        </dgm:presLayoutVars>
      </dgm:prSet>
      <dgm:spPr/>
    </dgm:pt>
    <dgm:pt modelId="{D05D1AC0-7D51-4942-BA25-6B763A841540}" type="pres">
      <dgm:prSet presAssocID="{C8BE3109-0DE5-4669-B754-6539353F7997}" presName="Name9" presStyleLbl="parChTrans1D2" presStyleIdx="4" presStyleCnt="6"/>
      <dgm:spPr/>
    </dgm:pt>
    <dgm:pt modelId="{296EF295-1A3F-476B-B0FE-AEF6B1DFD692}" type="pres">
      <dgm:prSet presAssocID="{C8BE3109-0DE5-4669-B754-6539353F7997}" presName="connTx" presStyleLbl="parChTrans1D2" presStyleIdx="4" presStyleCnt="6"/>
      <dgm:spPr/>
    </dgm:pt>
    <dgm:pt modelId="{CCAA5F42-FC38-4A6A-809B-52871478BADA}" type="pres">
      <dgm:prSet presAssocID="{CA6326DB-8BBA-4EF2-92BC-D2F56CA4424C}" presName="node" presStyleLbl="node1" presStyleIdx="4" presStyleCnt="6">
        <dgm:presLayoutVars>
          <dgm:bulletEnabled val="1"/>
        </dgm:presLayoutVars>
      </dgm:prSet>
      <dgm:spPr/>
    </dgm:pt>
    <dgm:pt modelId="{949DD188-954F-4A13-B815-6AC8A6799706}" type="pres">
      <dgm:prSet presAssocID="{5B8AA16B-36A4-444B-A025-B377F0A90374}" presName="Name9" presStyleLbl="parChTrans1D2" presStyleIdx="5" presStyleCnt="6"/>
      <dgm:spPr/>
    </dgm:pt>
    <dgm:pt modelId="{124FEC6F-A463-4F50-84D3-6D69AC4AE1A2}" type="pres">
      <dgm:prSet presAssocID="{5B8AA16B-36A4-444B-A025-B377F0A90374}" presName="connTx" presStyleLbl="parChTrans1D2" presStyleIdx="5" presStyleCnt="6"/>
      <dgm:spPr/>
    </dgm:pt>
    <dgm:pt modelId="{F4B4A323-647F-47E8-9387-465BB1B3FE65}" type="pres">
      <dgm:prSet presAssocID="{68803940-34C9-47B8-91A7-B303F165E0B4}" presName="node" presStyleLbl="node1" presStyleIdx="5" presStyleCnt="6">
        <dgm:presLayoutVars>
          <dgm:bulletEnabled val="1"/>
        </dgm:presLayoutVars>
      </dgm:prSet>
      <dgm:spPr/>
    </dgm:pt>
  </dgm:ptLst>
  <dgm:cxnLst>
    <dgm:cxn modelId="{5BA91202-D9F9-4B4C-B9B0-AF5A9DCD0A8A}" type="presOf" srcId="{86EFBEC4-CA30-4E70-B14C-7EBB9F43D2C6}" destId="{8919182B-9AD4-457A-BBE9-08116CA82DB3}" srcOrd="1" destOrd="0" presId="urn:microsoft.com/office/officeart/2005/8/layout/radial1"/>
    <dgm:cxn modelId="{B1AF2E07-5494-4B10-8D93-FCA9353F4F25}" srcId="{63AC13D0-7C63-4DC2-87AC-8CAAA3562F70}" destId="{67AAAE22-637D-498C-80F6-16500EBA92CC}" srcOrd="3" destOrd="0" parTransId="{86EFBEC4-CA30-4E70-B14C-7EBB9F43D2C6}" sibTransId="{E740CE4D-3B80-4DC9-9C6C-167A0C4C8FF2}"/>
    <dgm:cxn modelId="{BBD7BC07-5F13-4184-8E61-30549104FC48}" type="presOf" srcId="{DF7DE742-9C98-42FC-9068-8810C612FE12}" destId="{4459159D-6B34-4539-81B0-31DF931E34E8}" srcOrd="0" destOrd="0" presId="urn:microsoft.com/office/officeart/2005/8/layout/radial1"/>
    <dgm:cxn modelId="{4BDFD60B-3492-4AA5-BA4E-D32CB623EF3E}" type="presOf" srcId="{C8BE3109-0DE5-4669-B754-6539353F7997}" destId="{D05D1AC0-7D51-4942-BA25-6B763A841540}" srcOrd="0" destOrd="0" presId="urn:microsoft.com/office/officeart/2005/8/layout/radial1"/>
    <dgm:cxn modelId="{1CA2DA10-1AD9-4D02-A17A-1A1C4C9EFEC5}" type="presOf" srcId="{68803940-34C9-47B8-91A7-B303F165E0B4}" destId="{F4B4A323-647F-47E8-9387-465BB1B3FE65}" srcOrd="0" destOrd="0" presId="urn:microsoft.com/office/officeart/2005/8/layout/radial1"/>
    <dgm:cxn modelId="{47504B14-EDC0-4424-952E-6ABFFD7AA234}" type="presOf" srcId="{7BE93204-4AA3-4A33-A41D-77DE11E5E648}" destId="{5067CF70-9F04-4E98-9DD2-889CBBAFC192}" srcOrd="1" destOrd="0" presId="urn:microsoft.com/office/officeart/2005/8/layout/radial1"/>
    <dgm:cxn modelId="{8CFF3F1D-FDA5-478D-9547-38A755DBA682}" type="presOf" srcId="{5B8AA16B-36A4-444B-A025-B377F0A90374}" destId="{949DD188-954F-4A13-B815-6AC8A6799706}" srcOrd="0" destOrd="0" presId="urn:microsoft.com/office/officeart/2005/8/layout/radial1"/>
    <dgm:cxn modelId="{E0D6D42D-E849-4A22-A149-8852AAEB6D30}" type="presOf" srcId="{C8BE3109-0DE5-4669-B754-6539353F7997}" destId="{296EF295-1A3F-476B-B0FE-AEF6B1DFD692}" srcOrd="1" destOrd="0" presId="urn:microsoft.com/office/officeart/2005/8/layout/radial1"/>
    <dgm:cxn modelId="{0AD01139-EA0C-4708-AE50-67FA5744E6C9}" type="presOf" srcId="{7BE93204-4AA3-4A33-A41D-77DE11E5E648}" destId="{CB39FBDF-B20C-49CA-9B2E-82500E703475}" srcOrd="0" destOrd="0" presId="urn:microsoft.com/office/officeart/2005/8/layout/radial1"/>
    <dgm:cxn modelId="{844C135D-6ADE-4E73-85B9-2FB965FA84BB}" type="presOf" srcId="{8FAE152E-72EF-4F74-943B-808BBD2F82AD}" destId="{FDB9F395-FD8F-4384-8380-C5ACBE18F5B3}" srcOrd="0" destOrd="0" presId="urn:microsoft.com/office/officeart/2005/8/layout/radial1"/>
    <dgm:cxn modelId="{A992D166-25E4-4FC5-B20B-76F64982D7B5}" type="presOf" srcId="{C7FD4DB9-35F3-4610-97FF-787B044C1CF6}" destId="{9F0164FE-E7E3-4BC2-8BAA-454CD75BB84F}" srcOrd="0" destOrd="0" presId="urn:microsoft.com/office/officeart/2005/8/layout/radial1"/>
    <dgm:cxn modelId="{45483247-256E-43DF-BA98-58D599F3DA95}" type="presOf" srcId="{E734F470-3735-471C-97E5-8CC91C425BF8}" destId="{25EE0F78-37ED-4E76-93D2-280DCCD6F135}" srcOrd="0" destOrd="0" presId="urn:microsoft.com/office/officeart/2005/8/layout/radial1"/>
    <dgm:cxn modelId="{5F783747-8045-4CA2-AB14-D67BFA393076}" type="presOf" srcId="{BC8180A1-D368-489B-8601-55B178851522}" destId="{F0F0E638-02C6-442D-A250-E9DC77ABB9DA}" srcOrd="0" destOrd="0" presId="urn:microsoft.com/office/officeart/2005/8/layout/radial1"/>
    <dgm:cxn modelId="{3E3A4372-1C44-415F-ACC4-03E8310A31B7}" type="presOf" srcId="{E734F470-3735-471C-97E5-8CC91C425BF8}" destId="{513BDDA9-7019-4A7D-8B0D-335C4E1B8724}" srcOrd="1" destOrd="0" presId="urn:microsoft.com/office/officeart/2005/8/layout/radial1"/>
    <dgm:cxn modelId="{D1E35C53-F5A1-480D-9D2F-E198A2FFCB8B}" srcId="{63AC13D0-7C63-4DC2-87AC-8CAAA3562F70}" destId="{2B6BC5CC-AA49-4F4F-A577-09F48CD599CA}" srcOrd="1" destOrd="0" parTransId="{8FAE152E-72EF-4F74-943B-808BBD2F82AD}" sibTransId="{EDCEE8D3-848F-4726-ABF5-109F6F8F5987}"/>
    <dgm:cxn modelId="{F00B0B75-7657-453F-845D-C41A9D482E66}" type="presOf" srcId="{86EFBEC4-CA30-4E70-B14C-7EBB9F43D2C6}" destId="{2407E2C8-AB37-4862-8A69-772DB4316CF5}" srcOrd="0" destOrd="0" presId="urn:microsoft.com/office/officeart/2005/8/layout/radial1"/>
    <dgm:cxn modelId="{D3FAA07E-9053-4297-B178-9447CC7C01FC}" srcId="{BC8180A1-D368-489B-8601-55B178851522}" destId="{63AC13D0-7C63-4DC2-87AC-8CAAA3562F70}" srcOrd="0" destOrd="0" parTransId="{87FF5136-3678-45CC-A555-57C9FE73A7A6}" sibTransId="{5D64FF8A-7B9B-41B7-A5A9-595D0E066FA9}"/>
    <dgm:cxn modelId="{4253768D-BC54-41F8-8508-208FD10FAA47}" type="presOf" srcId="{2B6BC5CC-AA49-4F4F-A577-09F48CD599CA}" destId="{7060D82A-E733-4810-95EB-3410B7EC4E9D}" srcOrd="0" destOrd="0" presId="urn:microsoft.com/office/officeart/2005/8/layout/radial1"/>
    <dgm:cxn modelId="{D0B6BFBA-DC43-4450-A6CC-E20772B04A17}" srcId="{63AC13D0-7C63-4DC2-87AC-8CAAA3562F70}" destId="{DF7DE742-9C98-42FC-9068-8810C612FE12}" srcOrd="2" destOrd="0" parTransId="{E734F470-3735-471C-97E5-8CC91C425BF8}" sibTransId="{B7D0B419-FE3C-40D8-8747-7ACC4C2CD746}"/>
    <dgm:cxn modelId="{066802BB-5875-42DF-B251-40AB9011BB0B}" type="presOf" srcId="{8FAE152E-72EF-4F74-943B-808BBD2F82AD}" destId="{449DB82A-72CD-4796-A406-5B4F5F134316}" srcOrd="1" destOrd="0" presId="urn:microsoft.com/office/officeart/2005/8/layout/radial1"/>
    <dgm:cxn modelId="{F2BEDBC7-B51D-4E09-92A2-BD9462B7DB7D}" srcId="{63AC13D0-7C63-4DC2-87AC-8CAAA3562F70}" destId="{C7FD4DB9-35F3-4610-97FF-787B044C1CF6}" srcOrd="0" destOrd="0" parTransId="{7BE93204-4AA3-4A33-A41D-77DE11E5E648}" sibTransId="{4F396035-1B59-4AF7-9ED3-9D6C29DC29FB}"/>
    <dgm:cxn modelId="{73B86ACD-2A76-42B8-9851-4B9D4AF6CC95}" type="presOf" srcId="{63AC13D0-7C63-4DC2-87AC-8CAAA3562F70}" destId="{35D65575-3611-4A4A-A8CF-71FC5808740F}" srcOrd="0" destOrd="0" presId="urn:microsoft.com/office/officeart/2005/8/layout/radial1"/>
    <dgm:cxn modelId="{07B71AD9-E283-47AD-AF37-09F2804C6734}" srcId="{63AC13D0-7C63-4DC2-87AC-8CAAA3562F70}" destId="{68803940-34C9-47B8-91A7-B303F165E0B4}" srcOrd="5" destOrd="0" parTransId="{5B8AA16B-36A4-444B-A025-B377F0A90374}" sibTransId="{8794AAD3-58D2-4EAD-9463-6016510911AE}"/>
    <dgm:cxn modelId="{4DBACCE2-4216-42E0-A74A-FCDD513A7C7F}" type="presOf" srcId="{67AAAE22-637D-498C-80F6-16500EBA92CC}" destId="{D7B859A7-0529-42DA-A013-7AC5F864F3AF}" srcOrd="0" destOrd="0" presId="urn:microsoft.com/office/officeart/2005/8/layout/radial1"/>
    <dgm:cxn modelId="{39608BEE-759E-4678-B20C-1D7007887B53}" type="presOf" srcId="{5B8AA16B-36A4-444B-A025-B377F0A90374}" destId="{124FEC6F-A463-4F50-84D3-6D69AC4AE1A2}" srcOrd="1" destOrd="0" presId="urn:microsoft.com/office/officeart/2005/8/layout/radial1"/>
    <dgm:cxn modelId="{61379AF2-2554-4373-84AA-86FBB1012189}" type="presOf" srcId="{CA6326DB-8BBA-4EF2-92BC-D2F56CA4424C}" destId="{CCAA5F42-FC38-4A6A-809B-52871478BADA}" srcOrd="0" destOrd="0" presId="urn:microsoft.com/office/officeart/2005/8/layout/radial1"/>
    <dgm:cxn modelId="{8A207EF4-244B-4524-81FC-3B718556D3A4}" srcId="{63AC13D0-7C63-4DC2-87AC-8CAAA3562F70}" destId="{CA6326DB-8BBA-4EF2-92BC-D2F56CA4424C}" srcOrd="4" destOrd="0" parTransId="{C8BE3109-0DE5-4669-B754-6539353F7997}" sibTransId="{5D7379D8-3245-4C6B-AD3A-DB440A965A7E}"/>
    <dgm:cxn modelId="{98542D5F-A47B-4B54-ABF0-724F4B78EAB6}" type="presParOf" srcId="{F0F0E638-02C6-442D-A250-E9DC77ABB9DA}" destId="{35D65575-3611-4A4A-A8CF-71FC5808740F}" srcOrd="0" destOrd="0" presId="urn:microsoft.com/office/officeart/2005/8/layout/radial1"/>
    <dgm:cxn modelId="{758EF20A-1CE7-4B7C-AE4B-709626D6AD61}" type="presParOf" srcId="{F0F0E638-02C6-442D-A250-E9DC77ABB9DA}" destId="{CB39FBDF-B20C-49CA-9B2E-82500E703475}" srcOrd="1" destOrd="0" presId="urn:microsoft.com/office/officeart/2005/8/layout/radial1"/>
    <dgm:cxn modelId="{4BF91C48-2FEB-4F8B-948B-BDEDD50333D3}" type="presParOf" srcId="{CB39FBDF-B20C-49CA-9B2E-82500E703475}" destId="{5067CF70-9F04-4E98-9DD2-889CBBAFC192}" srcOrd="0" destOrd="0" presId="urn:microsoft.com/office/officeart/2005/8/layout/radial1"/>
    <dgm:cxn modelId="{6F524435-1049-434F-986E-3D8F286573B8}" type="presParOf" srcId="{F0F0E638-02C6-442D-A250-E9DC77ABB9DA}" destId="{9F0164FE-E7E3-4BC2-8BAA-454CD75BB84F}" srcOrd="2" destOrd="0" presId="urn:microsoft.com/office/officeart/2005/8/layout/radial1"/>
    <dgm:cxn modelId="{77D689A2-AEF5-450C-A275-0585766989F0}" type="presParOf" srcId="{F0F0E638-02C6-442D-A250-E9DC77ABB9DA}" destId="{FDB9F395-FD8F-4384-8380-C5ACBE18F5B3}" srcOrd="3" destOrd="0" presId="urn:microsoft.com/office/officeart/2005/8/layout/radial1"/>
    <dgm:cxn modelId="{E0D6F67D-4D53-402F-939E-63498DAE4D10}" type="presParOf" srcId="{FDB9F395-FD8F-4384-8380-C5ACBE18F5B3}" destId="{449DB82A-72CD-4796-A406-5B4F5F134316}" srcOrd="0" destOrd="0" presId="urn:microsoft.com/office/officeart/2005/8/layout/radial1"/>
    <dgm:cxn modelId="{EC4D947E-C420-46DA-B310-5AE8944FE5B4}" type="presParOf" srcId="{F0F0E638-02C6-442D-A250-E9DC77ABB9DA}" destId="{7060D82A-E733-4810-95EB-3410B7EC4E9D}" srcOrd="4" destOrd="0" presId="urn:microsoft.com/office/officeart/2005/8/layout/radial1"/>
    <dgm:cxn modelId="{4B689293-071B-4FD4-B48C-65E3B30A96F6}" type="presParOf" srcId="{F0F0E638-02C6-442D-A250-E9DC77ABB9DA}" destId="{25EE0F78-37ED-4E76-93D2-280DCCD6F135}" srcOrd="5" destOrd="0" presId="urn:microsoft.com/office/officeart/2005/8/layout/radial1"/>
    <dgm:cxn modelId="{0CCBBCF6-7240-465D-B47F-EC65C4F124DD}" type="presParOf" srcId="{25EE0F78-37ED-4E76-93D2-280DCCD6F135}" destId="{513BDDA9-7019-4A7D-8B0D-335C4E1B8724}" srcOrd="0" destOrd="0" presId="urn:microsoft.com/office/officeart/2005/8/layout/radial1"/>
    <dgm:cxn modelId="{279983E1-458B-4864-9BD8-26A25A15ACE5}" type="presParOf" srcId="{F0F0E638-02C6-442D-A250-E9DC77ABB9DA}" destId="{4459159D-6B34-4539-81B0-31DF931E34E8}" srcOrd="6" destOrd="0" presId="urn:microsoft.com/office/officeart/2005/8/layout/radial1"/>
    <dgm:cxn modelId="{0F9FB2BC-0468-4D7F-BD4E-FC9AE397ED3E}" type="presParOf" srcId="{F0F0E638-02C6-442D-A250-E9DC77ABB9DA}" destId="{2407E2C8-AB37-4862-8A69-772DB4316CF5}" srcOrd="7" destOrd="0" presId="urn:microsoft.com/office/officeart/2005/8/layout/radial1"/>
    <dgm:cxn modelId="{89811CCA-ED76-4F62-9B85-F8DAB807B2BC}" type="presParOf" srcId="{2407E2C8-AB37-4862-8A69-772DB4316CF5}" destId="{8919182B-9AD4-457A-BBE9-08116CA82DB3}" srcOrd="0" destOrd="0" presId="urn:microsoft.com/office/officeart/2005/8/layout/radial1"/>
    <dgm:cxn modelId="{F495A42A-CF4B-47B3-A061-EFDB3906A2CB}" type="presParOf" srcId="{F0F0E638-02C6-442D-A250-E9DC77ABB9DA}" destId="{D7B859A7-0529-42DA-A013-7AC5F864F3AF}" srcOrd="8" destOrd="0" presId="urn:microsoft.com/office/officeart/2005/8/layout/radial1"/>
    <dgm:cxn modelId="{F5203470-26BA-4E68-A142-A9FC2DED53A5}" type="presParOf" srcId="{F0F0E638-02C6-442D-A250-E9DC77ABB9DA}" destId="{D05D1AC0-7D51-4942-BA25-6B763A841540}" srcOrd="9" destOrd="0" presId="urn:microsoft.com/office/officeart/2005/8/layout/radial1"/>
    <dgm:cxn modelId="{3AF2335B-042C-4039-A9B2-6F0E75BA3DC8}" type="presParOf" srcId="{D05D1AC0-7D51-4942-BA25-6B763A841540}" destId="{296EF295-1A3F-476B-B0FE-AEF6B1DFD692}" srcOrd="0" destOrd="0" presId="urn:microsoft.com/office/officeart/2005/8/layout/radial1"/>
    <dgm:cxn modelId="{2D080AA2-F4C8-4161-A30C-BF71BFB3C4C0}" type="presParOf" srcId="{F0F0E638-02C6-442D-A250-E9DC77ABB9DA}" destId="{CCAA5F42-FC38-4A6A-809B-52871478BADA}" srcOrd="10" destOrd="0" presId="urn:microsoft.com/office/officeart/2005/8/layout/radial1"/>
    <dgm:cxn modelId="{B1F07D94-21BA-4017-9A62-EAA0BC1C20C9}" type="presParOf" srcId="{F0F0E638-02C6-442D-A250-E9DC77ABB9DA}" destId="{949DD188-954F-4A13-B815-6AC8A6799706}" srcOrd="11" destOrd="0" presId="urn:microsoft.com/office/officeart/2005/8/layout/radial1"/>
    <dgm:cxn modelId="{14F77ECA-0D96-4707-A97E-C142F39DE44D}" type="presParOf" srcId="{949DD188-954F-4A13-B815-6AC8A6799706}" destId="{124FEC6F-A463-4F50-84D3-6D69AC4AE1A2}" srcOrd="0" destOrd="0" presId="urn:microsoft.com/office/officeart/2005/8/layout/radial1"/>
    <dgm:cxn modelId="{B11CF30A-DCA8-42C6-9154-0697D95B9472}" type="presParOf" srcId="{F0F0E638-02C6-442D-A250-E9DC77ABB9DA}" destId="{F4B4A323-647F-47E8-9387-465BB1B3FE6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D6288-A3FA-4719-AB2B-5D68BE191F04}" type="doc">
      <dgm:prSet loTypeId="urn:microsoft.com/office/officeart/2005/8/layout/matrix1" loCatId="matrix" qsTypeId="urn:microsoft.com/office/officeart/2005/8/quickstyle/simple1#1" qsCatId="simple" csTypeId="urn:microsoft.com/office/officeart/2005/8/colors/accent1_2#1" csCatId="accent1" phldr="1"/>
      <dgm:spPr/>
      <dgm:t>
        <a:bodyPr/>
        <a:lstStyle/>
        <a:p>
          <a:endParaRPr lang="en-US"/>
        </a:p>
      </dgm:t>
    </dgm:pt>
    <dgm:pt modelId="{CED378EA-DDAA-40E4-8542-848B9F4FE56F}">
      <dgm:prSet phldrT="[Text]"/>
      <dgm:spPr>
        <a:solidFill>
          <a:srgbClr val="FFFF00"/>
        </a:solidFill>
      </dgm:spPr>
      <dgm:t>
        <a:bodyPr/>
        <a:lstStyle/>
        <a:p>
          <a:r>
            <a:rPr lang="en-US" dirty="0"/>
            <a:t>Causes of Hypoxia </a:t>
          </a:r>
        </a:p>
      </dgm:t>
    </dgm:pt>
    <dgm:pt modelId="{A6F08F22-6F91-42DD-AF8F-7653648FBA2E}" type="parTrans" cxnId="{F9C46F25-1320-4EDE-B4AB-C62D136FF704}">
      <dgm:prSet/>
      <dgm:spPr/>
      <dgm:t>
        <a:bodyPr/>
        <a:lstStyle/>
        <a:p>
          <a:endParaRPr lang="en-US"/>
        </a:p>
      </dgm:t>
    </dgm:pt>
    <dgm:pt modelId="{4B3419E5-C2E6-467C-BE03-18038A673D73}" type="sibTrans" cxnId="{F9C46F25-1320-4EDE-B4AB-C62D136FF704}">
      <dgm:prSet/>
      <dgm:spPr/>
      <dgm:t>
        <a:bodyPr/>
        <a:lstStyle/>
        <a:p>
          <a:endParaRPr lang="en-US"/>
        </a:p>
      </dgm:t>
    </dgm:pt>
    <dgm:pt modelId="{FB1C69B2-F025-49BD-A17A-3C349F116385}">
      <dgm:prSet phldrT="[Text]"/>
      <dgm:spPr/>
      <dgm:t>
        <a:bodyPr/>
        <a:lstStyle/>
        <a:p>
          <a:r>
            <a:rPr lang="en-US" dirty="0">
              <a:solidFill>
                <a:schemeClr val="tx1"/>
              </a:solidFill>
            </a:rPr>
            <a:t>Hypoxic Hypoxia</a:t>
          </a:r>
        </a:p>
        <a:p>
          <a:r>
            <a:rPr lang="en-US" dirty="0">
              <a:solidFill>
                <a:schemeClr val="tx1"/>
              </a:solidFill>
            </a:rPr>
            <a:t>Oxygen deficiency from ineffective gas exchange at lung or inadequate oxygen inspiration</a:t>
          </a:r>
        </a:p>
      </dgm:t>
    </dgm:pt>
    <dgm:pt modelId="{994B6377-9D4C-4C5B-9F72-C63B65D4A287}" type="parTrans" cxnId="{A973C1E9-E038-4E57-A091-C75B3F452C2D}">
      <dgm:prSet/>
      <dgm:spPr/>
      <dgm:t>
        <a:bodyPr/>
        <a:lstStyle/>
        <a:p>
          <a:endParaRPr lang="en-US"/>
        </a:p>
      </dgm:t>
    </dgm:pt>
    <dgm:pt modelId="{9B9A9824-1386-4E8A-8686-12F389FA798C}" type="sibTrans" cxnId="{A973C1E9-E038-4E57-A091-C75B3F452C2D}">
      <dgm:prSet/>
      <dgm:spPr/>
      <dgm:t>
        <a:bodyPr/>
        <a:lstStyle/>
        <a:p>
          <a:endParaRPr lang="en-US"/>
        </a:p>
      </dgm:t>
    </dgm:pt>
    <dgm:pt modelId="{8146090E-6701-4906-8839-89C83262312D}">
      <dgm:prSet phldrT="[Text]"/>
      <dgm:spPr/>
      <dgm:t>
        <a:bodyPr/>
        <a:lstStyle/>
        <a:p>
          <a:r>
            <a:rPr lang="en-US" dirty="0" err="1">
              <a:solidFill>
                <a:schemeClr val="tx1"/>
              </a:solidFill>
            </a:rPr>
            <a:t>Hypemic</a:t>
          </a:r>
          <a:r>
            <a:rPr lang="en-US" dirty="0">
              <a:solidFill>
                <a:schemeClr val="tx1"/>
              </a:solidFill>
            </a:rPr>
            <a:t> Hypoxia</a:t>
          </a:r>
        </a:p>
        <a:p>
          <a:r>
            <a:rPr lang="en-US" dirty="0">
              <a:solidFill>
                <a:schemeClr val="tx1"/>
              </a:solidFill>
            </a:rPr>
            <a:t>Oxygen deficiency from reduced oxygen carrying capacity in the blood</a:t>
          </a:r>
        </a:p>
      </dgm:t>
    </dgm:pt>
    <dgm:pt modelId="{CCCF9912-6A5C-4A44-8BB7-434574898503}" type="parTrans" cxnId="{0A202842-A6C5-46CE-9A10-106AF8225367}">
      <dgm:prSet/>
      <dgm:spPr/>
      <dgm:t>
        <a:bodyPr/>
        <a:lstStyle/>
        <a:p>
          <a:endParaRPr lang="en-US"/>
        </a:p>
      </dgm:t>
    </dgm:pt>
    <dgm:pt modelId="{A0F4ECA1-4D11-4A1A-B592-4A358BDA2676}" type="sibTrans" cxnId="{0A202842-A6C5-46CE-9A10-106AF8225367}">
      <dgm:prSet/>
      <dgm:spPr/>
      <dgm:t>
        <a:bodyPr/>
        <a:lstStyle/>
        <a:p>
          <a:endParaRPr lang="en-US"/>
        </a:p>
      </dgm:t>
    </dgm:pt>
    <dgm:pt modelId="{1098D08D-32C5-409F-8809-72C4FF052D38}">
      <dgm:prSet phldrT="[Text]"/>
      <dgm:spPr/>
      <dgm:t>
        <a:bodyPr/>
        <a:lstStyle/>
        <a:p>
          <a:r>
            <a:rPr lang="en-US" dirty="0" err="1">
              <a:solidFill>
                <a:schemeClr val="tx1"/>
              </a:solidFill>
            </a:rPr>
            <a:t>Histotoxic</a:t>
          </a:r>
          <a:r>
            <a:rPr lang="en-US" dirty="0">
              <a:solidFill>
                <a:schemeClr val="tx1"/>
              </a:solidFill>
            </a:rPr>
            <a:t> Hypoxia</a:t>
          </a:r>
        </a:p>
        <a:p>
          <a:r>
            <a:rPr lang="en-US" dirty="0">
              <a:solidFill>
                <a:schemeClr val="tx1"/>
              </a:solidFill>
            </a:rPr>
            <a:t> Oxygen deficiency from inability to use oxygen at the molecular level </a:t>
          </a:r>
        </a:p>
        <a:p>
          <a:endParaRPr lang="en-US" dirty="0"/>
        </a:p>
      </dgm:t>
    </dgm:pt>
    <dgm:pt modelId="{696CC65A-7C17-4361-A49B-FCF84A0E187E}" type="parTrans" cxnId="{1BEBF9BD-613D-437D-9AB3-28A0F94F55AE}">
      <dgm:prSet/>
      <dgm:spPr/>
      <dgm:t>
        <a:bodyPr/>
        <a:lstStyle/>
        <a:p>
          <a:endParaRPr lang="en-US"/>
        </a:p>
      </dgm:t>
    </dgm:pt>
    <dgm:pt modelId="{FAE6AF06-265A-4FB0-A3CA-1A66A7BC9A3D}" type="sibTrans" cxnId="{1BEBF9BD-613D-437D-9AB3-28A0F94F55AE}">
      <dgm:prSet/>
      <dgm:spPr/>
      <dgm:t>
        <a:bodyPr/>
        <a:lstStyle/>
        <a:p>
          <a:endParaRPr lang="en-US"/>
        </a:p>
      </dgm:t>
    </dgm:pt>
    <dgm:pt modelId="{58F875F3-F821-4070-B3F6-2DFFE09F4B1E}">
      <dgm:prSet phldrT="[Text]"/>
      <dgm:spPr/>
      <dgm:t>
        <a:bodyPr/>
        <a:lstStyle/>
        <a:p>
          <a:pPr algn="ctr"/>
          <a:r>
            <a:rPr lang="en-US" dirty="0">
              <a:solidFill>
                <a:schemeClr val="tx1"/>
              </a:solidFill>
            </a:rPr>
            <a:t>Stagnant Hypoxia</a:t>
          </a:r>
        </a:p>
        <a:p>
          <a:pPr algn="ctr"/>
          <a:r>
            <a:rPr lang="en-US" dirty="0">
              <a:solidFill>
                <a:schemeClr val="tx1"/>
              </a:solidFill>
            </a:rPr>
            <a:t>Oxygen deficiency from inadequate delivery of blood flow.</a:t>
          </a:r>
        </a:p>
      </dgm:t>
    </dgm:pt>
    <dgm:pt modelId="{5929A151-1490-4380-83BC-B976BBC76370}" type="parTrans" cxnId="{D6BA41BB-B491-41D1-8EFA-55748656C217}">
      <dgm:prSet/>
      <dgm:spPr/>
      <dgm:t>
        <a:bodyPr/>
        <a:lstStyle/>
        <a:p>
          <a:endParaRPr lang="en-US"/>
        </a:p>
      </dgm:t>
    </dgm:pt>
    <dgm:pt modelId="{33CB1389-AED1-4E54-967D-E94FED66DA27}" type="sibTrans" cxnId="{D6BA41BB-B491-41D1-8EFA-55748656C217}">
      <dgm:prSet/>
      <dgm:spPr/>
      <dgm:t>
        <a:bodyPr/>
        <a:lstStyle/>
        <a:p>
          <a:endParaRPr lang="en-US"/>
        </a:p>
      </dgm:t>
    </dgm:pt>
    <dgm:pt modelId="{797C59DB-7615-42F0-81ED-3F11D0FE2949}" type="pres">
      <dgm:prSet presAssocID="{E38D6288-A3FA-4719-AB2B-5D68BE191F04}" presName="diagram" presStyleCnt="0">
        <dgm:presLayoutVars>
          <dgm:chMax val="1"/>
          <dgm:dir/>
          <dgm:animLvl val="ctr"/>
          <dgm:resizeHandles val="exact"/>
        </dgm:presLayoutVars>
      </dgm:prSet>
      <dgm:spPr/>
    </dgm:pt>
    <dgm:pt modelId="{D87FD607-67B2-4274-AE67-2768048CD250}" type="pres">
      <dgm:prSet presAssocID="{E38D6288-A3FA-4719-AB2B-5D68BE191F04}" presName="matrix" presStyleCnt="0"/>
      <dgm:spPr/>
    </dgm:pt>
    <dgm:pt modelId="{6150C632-5878-441F-B63D-D90AA85B8FF2}" type="pres">
      <dgm:prSet presAssocID="{E38D6288-A3FA-4719-AB2B-5D68BE191F04}" presName="tile1" presStyleLbl="node1" presStyleIdx="0" presStyleCnt="4"/>
      <dgm:spPr/>
    </dgm:pt>
    <dgm:pt modelId="{D7BB332B-A1BB-4E24-BC36-439E4FF57E65}" type="pres">
      <dgm:prSet presAssocID="{E38D6288-A3FA-4719-AB2B-5D68BE191F04}" presName="tile1text" presStyleLbl="node1" presStyleIdx="0" presStyleCnt="4">
        <dgm:presLayoutVars>
          <dgm:chMax val="0"/>
          <dgm:chPref val="0"/>
          <dgm:bulletEnabled val="1"/>
        </dgm:presLayoutVars>
      </dgm:prSet>
      <dgm:spPr/>
    </dgm:pt>
    <dgm:pt modelId="{BE9EFEC2-6F94-4BCB-8ED6-E8FAF9486527}" type="pres">
      <dgm:prSet presAssocID="{E38D6288-A3FA-4719-AB2B-5D68BE191F04}" presName="tile2" presStyleLbl="node1" presStyleIdx="1" presStyleCnt="4"/>
      <dgm:spPr/>
    </dgm:pt>
    <dgm:pt modelId="{0CDEA152-137A-4949-A437-A12F08AB5CA3}" type="pres">
      <dgm:prSet presAssocID="{E38D6288-A3FA-4719-AB2B-5D68BE191F04}" presName="tile2text" presStyleLbl="node1" presStyleIdx="1" presStyleCnt="4">
        <dgm:presLayoutVars>
          <dgm:chMax val="0"/>
          <dgm:chPref val="0"/>
          <dgm:bulletEnabled val="1"/>
        </dgm:presLayoutVars>
      </dgm:prSet>
      <dgm:spPr/>
    </dgm:pt>
    <dgm:pt modelId="{940B47D8-ABAA-44DD-90EB-7D4C0F4EEB43}" type="pres">
      <dgm:prSet presAssocID="{E38D6288-A3FA-4719-AB2B-5D68BE191F04}" presName="tile3" presStyleLbl="node1" presStyleIdx="2" presStyleCnt="4"/>
      <dgm:spPr/>
    </dgm:pt>
    <dgm:pt modelId="{939C546B-8A1A-4D47-862E-197E064825A2}" type="pres">
      <dgm:prSet presAssocID="{E38D6288-A3FA-4719-AB2B-5D68BE191F04}" presName="tile3text" presStyleLbl="node1" presStyleIdx="2" presStyleCnt="4">
        <dgm:presLayoutVars>
          <dgm:chMax val="0"/>
          <dgm:chPref val="0"/>
          <dgm:bulletEnabled val="1"/>
        </dgm:presLayoutVars>
      </dgm:prSet>
      <dgm:spPr/>
    </dgm:pt>
    <dgm:pt modelId="{9647E5E6-E010-4D21-97F1-BC1C9F2842E2}" type="pres">
      <dgm:prSet presAssocID="{E38D6288-A3FA-4719-AB2B-5D68BE191F04}" presName="tile4" presStyleLbl="node1" presStyleIdx="3" presStyleCnt="4"/>
      <dgm:spPr/>
    </dgm:pt>
    <dgm:pt modelId="{3E192E5C-8781-4D6F-A707-EB2925E07B82}" type="pres">
      <dgm:prSet presAssocID="{E38D6288-A3FA-4719-AB2B-5D68BE191F04}" presName="tile4text" presStyleLbl="node1" presStyleIdx="3" presStyleCnt="4">
        <dgm:presLayoutVars>
          <dgm:chMax val="0"/>
          <dgm:chPref val="0"/>
          <dgm:bulletEnabled val="1"/>
        </dgm:presLayoutVars>
      </dgm:prSet>
      <dgm:spPr/>
    </dgm:pt>
    <dgm:pt modelId="{647F12EE-4077-40CD-9A6A-2121D9D277DD}" type="pres">
      <dgm:prSet presAssocID="{E38D6288-A3FA-4719-AB2B-5D68BE191F04}" presName="centerTile" presStyleLbl="fgShp" presStyleIdx="0" presStyleCnt="1" custLinFactNeighborX="-2469">
        <dgm:presLayoutVars>
          <dgm:chMax val="0"/>
          <dgm:chPref val="0"/>
        </dgm:presLayoutVars>
      </dgm:prSet>
      <dgm:spPr/>
    </dgm:pt>
  </dgm:ptLst>
  <dgm:cxnLst>
    <dgm:cxn modelId="{856EB015-B3A3-4EF3-BF66-11060CDDBBA7}" type="presOf" srcId="{FB1C69B2-F025-49BD-A17A-3C349F116385}" destId="{D7BB332B-A1BB-4E24-BC36-439E4FF57E65}" srcOrd="1" destOrd="0" presId="urn:microsoft.com/office/officeart/2005/8/layout/matrix1"/>
    <dgm:cxn modelId="{24265918-FD6A-442E-B112-BEEA5E8F00A6}" type="presOf" srcId="{8146090E-6701-4906-8839-89C83262312D}" destId="{0CDEA152-137A-4949-A437-A12F08AB5CA3}" srcOrd="1" destOrd="0" presId="urn:microsoft.com/office/officeart/2005/8/layout/matrix1"/>
    <dgm:cxn modelId="{F9C46F25-1320-4EDE-B4AB-C62D136FF704}" srcId="{E38D6288-A3FA-4719-AB2B-5D68BE191F04}" destId="{CED378EA-DDAA-40E4-8542-848B9F4FE56F}" srcOrd="0" destOrd="0" parTransId="{A6F08F22-6F91-42DD-AF8F-7653648FBA2E}" sibTransId="{4B3419E5-C2E6-467C-BE03-18038A673D73}"/>
    <dgm:cxn modelId="{1C353527-0BD3-4F69-8408-1DD20E46B831}" type="presOf" srcId="{E38D6288-A3FA-4719-AB2B-5D68BE191F04}" destId="{797C59DB-7615-42F0-81ED-3F11D0FE2949}" srcOrd="0" destOrd="0" presId="urn:microsoft.com/office/officeart/2005/8/layout/matrix1"/>
    <dgm:cxn modelId="{98EFB45D-7CA3-4AA3-84E9-B82C1226B6F0}" type="presOf" srcId="{FB1C69B2-F025-49BD-A17A-3C349F116385}" destId="{6150C632-5878-441F-B63D-D90AA85B8FF2}" srcOrd="0" destOrd="0" presId="urn:microsoft.com/office/officeart/2005/8/layout/matrix1"/>
    <dgm:cxn modelId="{0A202842-A6C5-46CE-9A10-106AF8225367}" srcId="{CED378EA-DDAA-40E4-8542-848B9F4FE56F}" destId="{8146090E-6701-4906-8839-89C83262312D}" srcOrd="1" destOrd="0" parTransId="{CCCF9912-6A5C-4A44-8BB7-434574898503}" sibTransId="{A0F4ECA1-4D11-4A1A-B592-4A358BDA2676}"/>
    <dgm:cxn modelId="{EB13EA53-24C6-4842-BABF-1E0AC3FF7198}" type="presOf" srcId="{58F875F3-F821-4070-B3F6-2DFFE09F4B1E}" destId="{9647E5E6-E010-4D21-97F1-BC1C9F2842E2}" srcOrd="0" destOrd="0" presId="urn:microsoft.com/office/officeart/2005/8/layout/matrix1"/>
    <dgm:cxn modelId="{539B7357-E186-4B73-A195-D026DB4AF284}" type="presOf" srcId="{58F875F3-F821-4070-B3F6-2DFFE09F4B1E}" destId="{3E192E5C-8781-4D6F-A707-EB2925E07B82}" srcOrd="1" destOrd="0" presId="urn:microsoft.com/office/officeart/2005/8/layout/matrix1"/>
    <dgm:cxn modelId="{8A29C179-E944-4B21-A167-0102C2D070F3}" type="presOf" srcId="{8146090E-6701-4906-8839-89C83262312D}" destId="{BE9EFEC2-6F94-4BCB-8ED6-E8FAF9486527}" srcOrd="0" destOrd="0" presId="urn:microsoft.com/office/officeart/2005/8/layout/matrix1"/>
    <dgm:cxn modelId="{10FB61B4-D3B2-46A3-8207-6F7624AF1878}" type="presOf" srcId="{1098D08D-32C5-409F-8809-72C4FF052D38}" destId="{940B47D8-ABAA-44DD-90EB-7D4C0F4EEB43}" srcOrd="0" destOrd="0" presId="urn:microsoft.com/office/officeart/2005/8/layout/matrix1"/>
    <dgm:cxn modelId="{FDD2D7B8-432E-4B30-B305-652CF4C599BF}" type="presOf" srcId="{CED378EA-DDAA-40E4-8542-848B9F4FE56F}" destId="{647F12EE-4077-40CD-9A6A-2121D9D277DD}" srcOrd="0" destOrd="0" presId="urn:microsoft.com/office/officeart/2005/8/layout/matrix1"/>
    <dgm:cxn modelId="{D6BA41BB-B491-41D1-8EFA-55748656C217}" srcId="{CED378EA-DDAA-40E4-8542-848B9F4FE56F}" destId="{58F875F3-F821-4070-B3F6-2DFFE09F4B1E}" srcOrd="3" destOrd="0" parTransId="{5929A151-1490-4380-83BC-B976BBC76370}" sibTransId="{33CB1389-AED1-4E54-967D-E94FED66DA27}"/>
    <dgm:cxn modelId="{1BEBF9BD-613D-437D-9AB3-28A0F94F55AE}" srcId="{CED378EA-DDAA-40E4-8542-848B9F4FE56F}" destId="{1098D08D-32C5-409F-8809-72C4FF052D38}" srcOrd="2" destOrd="0" parTransId="{696CC65A-7C17-4361-A49B-FCF84A0E187E}" sibTransId="{FAE6AF06-265A-4FB0-A3CA-1A66A7BC9A3D}"/>
    <dgm:cxn modelId="{06C574CC-3303-4092-917C-AB1C1AA57D00}" type="presOf" srcId="{1098D08D-32C5-409F-8809-72C4FF052D38}" destId="{939C546B-8A1A-4D47-862E-197E064825A2}" srcOrd="1" destOrd="0" presId="urn:microsoft.com/office/officeart/2005/8/layout/matrix1"/>
    <dgm:cxn modelId="{A973C1E9-E038-4E57-A091-C75B3F452C2D}" srcId="{CED378EA-DDAA-40E4-8542-848B9F4FE56F}" destId="{FB1C69B2-F025-49BD-A17A-3C349F116385}" srcOrd="0" destOrd="0" parTransId="{994B6377-9D4C-4C5B-9F72-C63B65D4A287}" sibTransId="{9B9A9824-1386-4E8A-8686-12F389FA798C}"/>
    <dgm:cxn modelId="{1020FBB9-8B4A-469B-A38F-17B7013836E6}" type="presParOf" srcId="{797C59DB-7615-42F0-81ED-3F11D0FE2949}" destId="{D87FD607-67B2-4274-AE67-2768048CD250}" srcOrd="0" destOrd="0" presId="urn:microsoft.com/office/officeart/2005/8/layout/matrix1"/>
    <dgm:cxn modelId="{E2C7FE17-82A5-41A7-9B37-17BD2A991DC5}" type="presParOf" srcId="{D87FD607-67B2-4274-AE67-2768048CD250}" destId="{6150C632-5878-441F-B63D-D90AA85B8FF2}" srcOrd="0" destOrd="0" presId="urn:microsoft.com/office/officeart/2005/8/layout/matrix1"/>
    <dgm:cxn modelId="{BBC5B7D8-A190-446A-AE89-301D5043B340}" type="presParOf" srcId="{D87FD607-67B2-4274-AE67-2768048CD250}" destId="{D7BB332B-A1BB-4E24-BC36-439E4FF57E65}" srcOrd="1" destOrd="0" presId="urn:microsoft.com/office/officeart/2005/8/layout/matrix1"/>
    <dgm:cxn modelId="{B998382D-C8BD-4881-8DBC-9B71F507D330}" type="presParOf" srcId="{D87FD607-67B2-4274-AE67-2768048CD250}" destId="{BE9EFEC2-6F94-4BCB-8ED6-E8FAF9486527}" srcOrd="2" destOrd="0" presId="urn:microsoft.com/office/officeart/2005/8/layout/matrix1"/>
    <dgm:cxn modelId="{47EC6EAC-E8EA-4286-9058-3B08B25B1C5E}" type="presParOf" srcId="{D87FD607-67B2-4274-AE67-2768048CD250}" destId="{0CDEA152-137A-4949-A437-A12F08AB5CA3}" srcOrd="3" destOrd="0" presId="urn:microsoft.com/office/officeart/2005/8/layout/matrix1"/>
    <dgm:cxn modelId="{90ACCA85-6343-4E77-8EBB-C19D177E6CE0}" type="presParOf" srcId="{D87FD607-67B2-4274-AE67-2768048CD250}" destId="{940B47D8-ABAA-44DD-90EB-7D4C0F4EEB43}" srcOrd="4" destOrd="0" presId="urn:microsoft.com/office/officeart/2005/8/layout/matrix1"/>
    <dgm:cxn modelId="{DB3D53ED-ECE8-4766-A6A6-19AC5DC5B9D9}" type="presParOf" srcId="{D87FD607-67B2-4274-AE67-2768048CD250}" destId="{939C546B-8A1A-4D47-862E-197E064825A2}" srcOrd="5" destOrd="0" presId="urn:microsoft.com/office/officeart/2005/8/layout/matrix1"/>
    <dgm:cxn modelId="{50F4FF62-6670-46F1-88C2-19BB8CF0185A}" type="presParOf" srcId="{D87FD607-67B2-4274-AE67-2768048CD250}" destId="{9647E5E6-E010-4D21-97F1-BC1C9F2842E2}" srcOrd="6" destOrd="0" presId="urn:microsoft.com/office/officeart/2005/8/layout/matrix1"/>
    <dgm:cxn modelId="{C16C7919-FBF4-4A57-A122-22D6EEC92B5E}" type="presParOf" srcId="{D87FD607-67B2-4274-AE67-2768048CD250}" destId="{3E192E5C-8781-4D6F-A707-EB2925E07B82}" srcOrd="7" destOrd="0" presId="urn:microsoft.com/office/officeart/2005/8/layout/matrix1"/>
    <dgm:cxn modelId="{9D747643-F9C6-4862-8B78-648760F22DD6}" type="presParOf" srcId="{797C59DB-7615-42F0-81ED-3F11D0FE2949}" destId="{647F12EE-4077-40CD-9A6A-2121D9D277D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976867-5856-433F-BD6E-428EE149A42D}" type="doc">
      <dgm:prSet loTypeId="urn:microsoft.com/office/officeart/2005/8/layout/hProcess9" loCatId="process" qsTypeId="urn:microsoft.com/office/officeart/2005/8/quickstyle/3d2#1" qsCatId="3D" csTypeId="urn:microsoft.com/office/officeart/2005/8/colors/accent1_2#2" csCatId="accent1" phldr="1"/>
      <dgm:spPr/>
    </dgm:pt>
    <dgm:pt modelId="{D450DB52-2F6E-4416-8669-91BF5C529A7D}">
      <dgm:prSet phldrT="[Text]"/>
      <dgm:spPr/>
      <dgm:t>
        <a:bodyPr/>
        <a:lstStyle/>
        <a:p>
          <a:r>
            <a:rPr lang="en-US" dirty="0">
              <a:solidFill>
                <a:schemeClr val="tx1"/>
              </a:solidFill>
            </a:rPr>
            <a:t>High Altitude</a:t>
          </a:r>
        </a:p>
      </dgm:t>
    </dgm:pt>
    <dgm:pt modelId="{54FA66B3-3CB6-4568-81C9-296FD59D5EDD}" type="parTrans" cxnId="{E8F7B316-8012-4E0C-AEA5-78A04498227E}">
      <dgm:prSet/>
      <dgm:spPr/>
      <dgm:t>
        <a:bodyPr/>
        <a:lstStyle/>
        <a:p>
          <a:endParaRPr lang="en-US"/>
        </a:p>
      </dgm:t>
    </dgm:pt>
    <dgm:pt modelId="{7BC3E15B-3121-43DF-969E-9D4DC59BB214}" type="sibTrans" cxnId="{E8F7B316-8012-4E0C-AEA5-78A04498227E}">
      <dgm:prSet/>
      <dgm:spPr/>
      <dgm:t>
        <a:bodyPr/>
        <a:lstStyle/>
        <a:p>
          <a:endParaRPr lang="en-US"/>
        </a:p>
      </dgm:t>
    </dgm:pt>
    <dgm:pt modelId="{12EC982D-9691-4697-AD5A-FB98FC9E809D}">
      <dgm:prSet phldrT="[Text]"/>
      <dgm:spPr/>
      <dgm:t>
        <a:bodyPr/>
        <a:lstStyle/>
        <a:p>
          <a:r>
            <a:rPr lang="en-US" dirty="0">
              <a:solidFill>
                <a:schemeClr val="tx1"/>
              </a:solidFill>
            </a:rPr>
            <a:t>Low  Pressure </a:t>
          </a:r>
        </a:p>
      </dgm:t>
    </dgm:pt>
    <dgm:pt modelId="{81118017-1CF9-4BAC-BD07-84702A92149F}" type="parTrans" cxnId="{2723BAE7-6053-4C84-96E4-98CEBA72E779}">
      <dgm:prSet/>
      <dgm:spPr/>
      <dgm:t>
        <a:bodyPr/>
        <a:lstStyle/>
        <a:p>
          <a:endParaRPr lang="en-US"/>
        </a:p>
      </dgm:t>
    </dgm:pt>
    <dgm:pt modelId="{01606F74-133B-48E4-B0CD-5E7016D5E15A}" type="sibTrans" cxnId="{2723BAE7-6053-4C84-96E4-98CEBA72E779}">
      <dgm:prSet/>
      <dgm:spPr/>
      <dgm:t>
        <a:bodyPr/>
        <a:lstStyle/>
        <a:p>
          <a:endParaRPr lang="en-US"/>
        </a:p>
      </dgm:t>
    </dgm:pt>
    <dgm:pt modelId="{AD5DE88D-62FD-46C1-B655-2BB60D086028}">
      <dgm:prSet phldrT="[Text]"/>
      <dgm:spPr/>
      <dgm:t>
        <a:bodyPr/>
        <a:lstStyle/>
        <a:p>
          <a:r>
            <a:rPr lang="en-US" dirty="0">
              <a:solidFill>
                <a:schemeClr val="tx1"/>
              </a:solidFill>
            </a:rPr>
            <a:t>Low Partial Pressure O</a:t>
          </a:r>
          <a:r>
            <a:rPr lang="en-US" baseline="-25000" dirty="0">
              <a:solidFill>
                <a:schemeClr val="tx1"/>
              </a:solidFill>
            </a:rPr>
            <a:t>2</a:t>
          </a:r>
        </a:p>
      </dgm:t>
    </dgm:pt>
    <dgm:pt modelId="{215B054F-9BA4-4FEF-AD92-68DB43D5CDB3}" type="parTrans" cxnId="{221BE71D-7158-4EA4-96E6-B29E9120B59D}">
      <dgm:prSet/>
      <dgm:spPr/>
      <dgm:t>
        <a:bodyPr/>
        <a:lstStyle/>
        <a:p>
          <a:endParaRPr lang="en-US"/>
        </a:p>
      </dgm:t>
    </dgm:pt>
    <dgm:pt modelId="{518B80E5-365E-4868-98AC-0741F6F1F52F}" type="sibTrans" cxnId="{221BE71D-7158-4EA4-96E6-B29E9120B59D}">
      <dgm:prSet/>
      <dgm:spPr/>
      <dgm:t>
        <a:bodyPr/>
        <a:lstStyle/>
        <a:p>
          <a:endParaRPr lang="en-US"/>
        </a:p>
      </dgm:t>
    </dgm:pt>
    <dgm:pt modelId="{0C9508E7-C764-4838-98A6-7232B94B64C6}">
      <dgm:prSet/>
      <dgm:spPr/>
      <dgm:t>
        <a:bodyPr/>
        <a:lstStyle/>
        <a:p>
          <a:r>
            <a:rPr lang="en-US" dirty="0">
              <a:solidFill>
                <a:schemeClr val="tx1"/>
              </a:solidFill>
            </a:rPr>
            <a:t>Increased Danger of Hypoxia</a:t>
          </a:r>
        </a:p>
      </dgm:t>
    </dgm:pt>
    <dgm:pt modelId="{728529C7-3F38-4F22-86BE-EE09D9677EBB}" type="parTrans" cxnId="{5CAE7B39-21E3-4127-B452-2F5CDC8BE753}">
      <dgm:prSet/>
      <dgm:spPr/>
      <dgm:t>
        <a:bodyPr/>
        <a:lstStyle/>
        <a:p>
          <a:endParaRPr lang="en-US"/>
        </a:p>
      </dgm:t>
    </dgm:pt>
    <dgm:pt modelId="{BC59438E-75E3-4E36-A7EC-1EE5A29D7B1D}" type="sibTrans" cxnId="{5CAE7B39-21E3-4127-B452-2F5CDC8BE753}">
      <dgm:prSet/>
      <dgm:spPr/>
      <dgm:t>
        <a:bodyPr/>
        <a:lstStyle/>
        <a:p>
          <a:endParaRPr lang="en-US"/>
        </a:p>
      </dgm:t>
    </dgm:pt>
    <dgm:pt modelId="{7EBCCCBE-E9A0-4AE7-BC93-E401ED8CF586}" type="pres">
      <dgm:prSet presAssocID="{B2976867-5856-433F-BD6E-428EE149A42D}" presName="CompostProcess" presStyleCnt="0">
        <dgm:presLayoutVars>
          <dgm:dir/>
          <dgm:resizeHandles val="exact"/>
        </dgm:presLayoutVars>
      </dgm:prSet>
      <dgm:spPr/>
    </dgm:pt>
    <dgm:pt modelId="{F9D88B2D-261D-491A-9077-93232978D36B}" type="pres">
      <dgm:prSet presAssocID="{B2976867-5856-433F-BD6E-428EE149A42D}" presName="arrow" presStyleLbl="bgShp" presStyleIdx="0" presStyleCnt="1" custLinFactY="-33735" custLinFactNeighborX="-5882" custLinFactNeighborY="-100000"/>
      <dgm:spPr/>
    </dgm:pt>
    <dgm:pt modelId="{34E9FF36-BD52-4292-8C03-0E916AB93017}" type="pres">
      <dgm:prSet presAssocID="{B2976867-5856-433F-BD6E-428EE149A42D}" presName="linearProcess" presStyleCnt="0"/>
      <dgm:spPr/>
    </dgm:pt>
    <dgm:pt modelId="{C836A7C6-4643-45D1-B428-2C2B79AC9C3A}" type="pres">
      <dgm:prSet presAssocID="{D450DB52-2F6E-4416-8669-91BF5C529A7D}" presName="textNode" presStyleLbl="node1" presStyleIdx="0" presStyleCnt="4">
        <dgm:presLayoutVars>
          <dgm:bulletEnabled val="1"/>
        </dgm:presLayoutVars>
      </dgm:prSet>
      <dgm:spPr/>
    </dgm:pt>
    <dgm:pt modelId="{F81DBFE0-C20C-4908-9A4D-20E745D19E9E}" type="pres">
      <dgm:prSet presAssocID="{7BC3E15B-3121-43DF-969E-9D4DC59BB214}" presName="sibTrans" presStyleCnt="0"/>
      <dgm:spPr/>
    </dgm:pt>
    <dgm:pt modelId="{9726E108-817B-4BB0-8D88-62AB763E6710}" type="pres">
      <dgm:prSet presAssocID="{12EC982D-9691-4697-AD5A-FB98FC9E809D}" presName="textNode" presStyleLbl="node1" presStyleIdx="1" presStyleCnt="4">
        <dgm:presLayoutVars>
          <dgm:bulletEnabled val="1"/>
        </dgm:presLayoutVars>
      </dgm:prSet>
      <dgm:spPr/>
    </dgm:pt>
    <dgm:pt modelId="{EDD339BA-3423-4D30-83AE-A2217F650F6E}" type="pres">
      <dgm:prSet presAssocID="{01606F74-133B-48E4-B0CD-5E7016D5E15A}" presName="sibTrans" presStyleCnt="0"/>
      <dgm:spPr/>
    </dgm:pt>
    <dgm:pt modelId="{77E4C17B-D03E-4BE7-A777-033FD660CC90}" type="pres">
      <dgm:prSet presAssocID="{AD5DE88D-62FD-46C1-B655-2BB60D086028}" presName="textNode" presStyleLbl="node1" presStyleIdx="2" presStyleCnt="4">
        <dgm:presLayoutVars>
          <dgm:bulletEnabled val="1"/>
        </dgm:presLayoutVars>
      </dgm:prSet>
      <dgm:spPr/>
    </dgm:pt>
    <dgm:pt modelId="{085292E0-6023-44ED-897D-2C888C05B661}" type="pres">
      <dgm:prSet presAssocID="{518B80E5-365E-4868-98AC-0741F6F1F52F}" presName="sibTrans" presStyleCnt="0"/>
      <dgm:spPr/>
    </dgm:pt>
    <dgm:pt modelId="{C83AAB67-171C-442A-9BC9-94E0382A95FE}" type="pres">
      <dgm:prSet presAssocID="{0C9508E7-C764-4838-98A6-7232B94B64C6}" presName="textNode" presStyleLbl="node1" presStyleIdx="3" presStyleCnt="4">
        <dgm:presLayoutVars>
          <dgm:bulletEnabled val="1"/>
        </dgm:presLayoutVars>
      </dgm:prSet>
      <dgm:spPr/>
    </dgm:pt>
  </dgm:ptLst>
  <dgm:cxnLst>
    <dgm:cxn modelId="{E8F7B316-8012-4E0C-AEA5-78A04498227E}" srcId="{B2976867-5856-433F-BD6E-428EE149A42D}" destId="{D450DB52-2F6E-4416-8669-91BF5C529A7D}" srcOrd="0" destOrd="0" parTransId="{54FA66B3-3CB6-4568-81C9-296FD59D5EDD}" sibTransId="{7BC3E15B-3121-43DF-969E-9D4DC59BB214}"/>
    <dgm:cxn modelId="{221BE71D-7158-4EA4-96E6-B29E9120B59D}" srcId="{B2976867-5856-433F-BD6E-428EE149A42D}" destId="{AD5DE88D-62FD-46C1-B655-2BB60D086028}" srcOrd="2" destOrd="0" parTransId="{215B054F-9BA4-4FEF-AD92-68DB43D5CDB3}" sibTransId="{518B80E5-365E-4868-98AC-0741F6F1F52F}"/>
    <dgm:cxn modelId="{61B9AB21-01A7-403A-BAE0-216A43CF10D1}" type="presOf" srcId="{B2976867-5856-433F-BD6E-428EE149A42D}" destId="{7EBCCCBE-E9A0-4AE7-BC93-E401ED8CF586}" srcOrd="0" destOrd="0" presId="urn:microsoft.com/office/officeart/2005/8/layout/hProcess9"/>
    <dgm:cxn modelId="{0FF7352B-159B-439C-8E84-399246DE8371}" type="presOf" srcId="{0C9508E7-C764-4838-98A6-7232B94B64C6}" destId="{C83AAB67-171C-442A-9BC9-94E0382A95FE}" srcOrd="0" destOrd="0" presId="urn:microsoft.com/office/officeart/2005/8/layout/hProcess9"/>
    <dgm:cxn modelId="{5CAE7B39-21E3-4127-B452-2F5CDC8BE753}" srcId="{B2976867-5856-433F-BD6E-428EE149A42D}" destId="{0C9508E7-C764-4838-98A6-7232B94B64C6}" srcOrd="3" destOrd="0" parTransId="{728529C7-3F38-4F22-86BE-EE09D9677EBB}" sibTransId="{BC59438E-75E3-4E36-A7EC-1EE5A29D7B1D}"/>
    <dgm:cxn modelId="{79087B6A-C16C-4E13-A73A-7F1D2352076C}" type="presOf" srcId="{D450DB52-2F6E-4416-8669-91BF5C529A7D}" destId="{C836A7C6-4643-45D1-B428-2C2B79AC9C3A}" srcOrd="0" destOrd="0" presId="urn:microsoft.com/office/officeart/2005/8/layout/hProcess9"/>
    <dgm:cxn modelId="{770A7981-7B12-4BE5-8185-12A36B5038A6}" type="presOf" srcId="{AD5DE88D-62FD-46C1-B655-2BB60D086028}" destId="{77E4C17B-D03E-4BE7-A777-033FD660CC90}" srcOrd="0" destOrd="0" presId="urn:microsoft.com/office/officeart/2005/8/layout/hProcess9"/>
    <dgm:cxn modelId="{06BF7992-F690-4D55-9282-9B17E04B50B2}" type="presOf" srcId="{12EC982D-9691-4697-AD5A-FB98FC9E809D}" destId="{9726E108-817B-4BB0-8D88-62AB763E6710}" srcOrd="0" destOrd="0" presId="urn:microsoft.com/office/officeart/2005/8/layout/hProcess9"/>
    <dgm:cxn modelId="{2723BAE7-6053-4C84-96E4-98CEBA72E779}" srcId="{B2976867-5856-433F-BD6E-428EE149A42D}" destId="{12EC982D-9691-4697-AD5A-FB98FC9E809D}" srcOrd="1" destOrd="0" parTransId="{81118017-1CF9-4BAC-BD07-84702A92149F}" sibTransId="{01606F74-133B-48E4-B0CD-5E7016D5E15A}"/>
    <dgm:cxn modelId="{76D45F07-94D7-4710-BB82-5A99F8486CA1}" type="presParOf" srcId="{7EBCCCBE-E9A0-4AE7-BC93-E401ED8CF586}" destId="{F9D88B2D-261D-491A-9077-93232978D36B}" srcOrd="0" destOrd="0" presId="urn:microsoft.com/office/officeart/2005/8/layout/hProcess9"/>
    <dgm:cxn modelId="{4D2ED7A3-37F0-41A7-8124-34E52429BDC5}" type="presParOf" srcId="{7EBCCCBE-E9A0-4AE7-BC93-E401ED8CF586}" destId="{34E9FF36-BD52-4292-8C03-0E916AB93017}" srcOrd="1" destOrd="0" presId="urn:microsoft.com/office/officeart/2005/8/layout/hProcess9"/>
    <dgm:cxn modelId="{4C9EB2ED-D55E-4551-AFBE-DC692B5ABA16}" type="presParOf" srcId="{34E9FF36-BD52-4292-8C03-0E916AB93017}" destId="{C836A7C6-4643-45D1-B428-2C2B79AC9C3A}" srcOrd="0" destOrd="0" presId="urn:microsoft.com/office/officeart/2005/8/layout/hProcess9"/>
    <dgm:cxn modelId="{AE8BC0B0-443A-41A3-94A4-A9F5B580AD79}" type="presParOf" srcId="{34E9FF36-BD52-4292-8C03-0E916AB93017}" destId="{F81DBFE0-C20C-4908-9A4D-20E745D19E9E}" srcOrd="1" destOrd="0" presId="urn:microsoft.com/office/officeart/2005/8/layout/hProcess9"/>
    <dgm:cxn modelId="{F58A224E-BF23-4B70-B247-56DCBAA835BE}" type="presParOf" srcId="{34E9FF36-BD52-4292-8C03-0E916AB93017}" destId="{9726E108-817B-4BB0-8D88-62AB763E6710}" srcOrd="2" destOrd="0" presId="urn:microsoft.com/office/officeart/2005/8/layout/hProcess9"/>
    <dgm:cxn modelId="{F9995095-0F45-4D47-B0F8-7DF8E82CA7C1}" type="presParOf" srcId="{34E9FF36-BD52-4292-8C03-0E916AB93017}" destId="{EDD339BA-3423-4D30-83AE-A2217F650F6E}" srcOrd="3" destOrd="0" presId="urn:microsoft.com/office/officeart/2005/8/layout/hProcess9"/>
    <dgm:cxn modelId="{27FCC4B5-62F5-4429-86C7-F58A8CC5713B}" type="presParOf" srcId="{34E9FF36-BD52-4292-8C03-0E916AB93017}" destId="{77E4C17B-D03E-4BE7-A777-033FD660CC90}" srcOrd="4" destOrd="0" presId="urn:microsoft.com/office/officeart/2005/8/layout/hProcess9"/>
    <dgm:cxn modelId="{D9E2D47F-D142-4328-9C25-2D004ACD1DE7}" type="presParOf" srcId="{34E9FF36-BD52-4292-8C03-0E916AB93017}" destId="{085292E0-6023-44ED-897D-2C888C05B661}" srcOrd="5" destOrd="0" presId="urn:microsoft.com/office/officeart/2005/8/layout/hProcess9"/>
    <dgm:cxn modelId="{EEF6B3B2-200D-41F4-8DFF-01108EC67059}" type="presParOf" srcId="{34E9FF36-BD52-4292-8C03-0E916AB93017}" destId="{C83AAB67-171C-442A-9BC9-94E0382A95F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9F48CC-BABE-4AAD-80EC-B9B243471314}" type="doc">
      <dgm:prSet loTypeId="urn:microsoft.com/office/officeart/2005/8/layout/process2" loCatId="process" qsTypeId="urn:microsoft.com/office/officeart/2005/8/quickstyle/simple1#2" qsCatId="simple" csTypeId="urn:microsoft.com/office/officeart/2005/8/colors/accent1_2#3" csCatId="accent1" phldr="1"/>
      <dgm:spPr/>
    </dgm:pt>
    <dgm:pt modelId="{EF55AC9E-9583-426F-8751-2064114E8F20}">
      <dgm:prSet phldrT="[Text]"/>
      <dgm:spPr>
        <a:ln>
          <a:solidFill>
            <a:schemeClr val="tx1"/>
          </a:solidFill>
        </a:ln>
      </dgm:spPr>
      <dgm:t>
        <a:bodyPr/>
        <a:lstStyle/>
        <a:p>
          <a:r>
            <a:rPr lang="en-US" b="1" dirty="0">
              <a:solidFill>
                <a:schemeClr val="tx1"/>
              </a:solidFill>
            </a:rPr>
            <a:t>Ascent</a:t>
          </a:r>
        </a:p>
      </dgm:t>
    </dgm:pt>
    <dgm:pt modelId="{A80D7FD9-F0B5-46D3-85E8-35DFF7C1A7A2}" type="parTrans" cxnId="{D5BB23E5-19B7-4860-AB8E-8E99FE33A040}">
      <dgm:prSet/>
      <dgm:spPr/>
      <dgm:t>
        <a:bodyPr/>
        <a:lstStyle/>
        <a:p>
          <a:endParaRPr lang="en-US"/>
        </a:p>
      </dgm:t>
    </dgm:pt>
    <dgm:pt modelId="{E54DEC7F-0DE5-4D1A-B265-D607A10E87D8}" type="sibTrans" cxnId="{D5BB23E5-19B7-4860-AB8E-8E99FE33A040}">
      <dgm:prSet/>
      <dgm:spPr/>
      <dgm:t>
        <a:bodyPr/>
        <a:lstStyle/>
        <a:p>
          <a:endParaRPr lang="en-US"/>
        </a:p>
      </dgm:t>
    </dgm:pt>
    <dgm:pt modelId="{38112D74-2286-4BB3-98C9-DF8EE534DD63}">
      <dgm:prSet phldrT="[Text]" custT="1"/>
      <dgm:spPr>
        <a:ln>
          <a:solidFill>
            <a:schemeClr val="tx1"/>
          </a:solidFill>
        </a:ln>
      </dgm:spPr>
      <dgm:t>
        <a:bodyPr/>
        <a:lstStyle/>
        <a:p>
          <a:r>
            <a:rPr lang="en-US" sz="1200" b="1" dirty="0">
              <a:solidFill>
                <a:schemeClr val="tx1"/>
              </a:solidFill>
            </a:rPr>
            <a:t>Decompression</a:t>
          </a:r>
        </a:p>
        <a:p>
          <a:r>
            <a:rPr lang="en-US" sz="1200" b="1" dirty="0">
              <a:solidFill>
                <a:schemeClr val="tx1"/>
              </a:solidFill>
            </a:rPr>
            <a:t>Barometric  Pressure (P</a:t>
          </a:r>
          <a:r>
            <a:rPr lang="en-US" sz="1050" b="1" dirty="0">
              <a:solidFill>
                <a:schemeClr val="tx1"/>
              </a:solidFill>
            </a:rPr>
            <a:t>B</a:t>
          </a:r>
          <a:r>
            <a:rPr lang="en-US" sz="1600" b="1" dirty="0">
              <a:solidFill>
                <a:schemeClr val="tx1"/>
              </a:solidFill>
            </a:rPr>
            <a:t>) </a:t>
          </a:r>
        </a:p>
        <a:p>
          <a:r>
            <a:rPr lang="en-US" sz="1200" b="1" dirty="0">
              <a:solidFill>
                <a:schemeClr val="tx1"/>
              </a:solidFill>
            </a:rPr>
            <a:t>Decrease</a:t>
          </a:r>
        </a:p>
      </dgm:t>
    </dgm:pt>
    <dgm:pt modelId="{53B91CBD-4C4E-4082-8DA1-D34925109F43}" type="parTrans" cxnId="{0D2A8683-DAEC-426A-8FF3-D8690B8EBB07}">
      <dgm:prSet/>
      <dgm:spPr/>
      <dgm:t>
        <a:bodyPr/>
        <a:lstStyle/>
        <a:p>
          <a:endParaRPr lang="en-US"/>
        </a:p>
      </dgm:t>
    </dgm:pt>
    <dgm:pt modelId="{1B2C111A-3104-4DFA-9F4D-5B84FECE1EA3}" type="sibTrans" cxnId="{0D2A8683-DAEC-426A-8FF3-D8690B8EBB07}">
      <dgm:prSet/>
      <dgm:spPr/>
      <dgm:t>
        <a:bodyPr/>
        <a:lstStyle/>
        <a:p>
          <a:endParaRPr lang="en-US"/>
        </a:p>
      </dgm:t>
    </dgm:pt>
    <dgm:pt modelId="{D8BDFDA8-0764-4DFF-8E31-9A2423925F8B}">
      <dgm:prSet phldrT="[Text]" custT="1"/>
      <dgm:spPr>
        <a:ln>
          <a:solidFill>
            <a:schemeClr val="tx1"/>
          </a:solidFill>
        </a:ln>
      </dgm:spPr>
      <dgm:t>
        <a:bodyPr/>
        <a:lstStyle/>
        <a:p>
          <a:r>
            <a:rPr lang="en-US" sz="1200" b="1" dirty="0" err="1">
              <a:solidFill>
                <a:schemeClr val="tx1"/>
              </a:solidFill>
            </a:rPr>
            <a:t>Supersaturation</a:t>
          </a:r>
          <a:endParaRPr lang="en-US" sz="1200" b="1" dirty="0">
            <a:solidFill>
              <a:schemeClr val="tx1"/>
            </a:solidFill>
          </a:endParaRPr>
        </a:p>
        <a:p>
          <a:r>
            <a:rPr lang="en-US" sz="1800" dirty="0">
              <a:solidFill>
                <a:schemeClr val="tx1"/>
              </a:solidFill>
            </a:rPr>
            <a:t>P</a:t>
          </a:r>
          <a:r>
            <a:rPr lang="en-US" sz="1100" b="1" dirty="0">
              <a:solidFill>
                <a:schemeClr val="tx1"/>
              </a:solidFill>
            </a:rPr>
            <a:t>N</a:t>
          </a:r>
          <a:r>
            <a:rPr lang="en-US" sz="900" b="1" baseline="-25000" dirty="0">
              <a:solidFill>
                <a:schemeClr val="tx1"/>
              </a:solidFill>
            </a:rPr>
            <a:t>2</a:t>
          </a:r>
          <a:r>
            <a:rPr lang="en-US" sz="1800" dirty="0">
              <a:solidFill>
                <a:schemeClr val="tx1"/>
              </a:solidFill>
            </a:rPr>
            <a:t>  &gt;  P</a:t>
          </a:r>
          <a:r>
            <a:rPr lang="en-US" sz="1100" b="1" dirty="0">
              <a:solidFill>
                <a:schemeClr val="tx1"/>
              </a:solidFill>
            </a:rPr>
            <a:t>B</a:t>
          </a:r>
          <a:r>
            <a:rPr lang="en-US" sz="1800" dirty="0">
              <a:solidFill>
                <a:schemeClr val="tx1"/>
              </a:solidFill>
            </a:rPr>
            <a:t>  </a:t>
          </a:r>
        </a:p>
      </dgm:t>
    </dgm:pt>
    <dgm:pt modelId="{09C61D0E-CD1C-40ED-B0DB-2262B310F597}" type="parTrans" cxnId="{FB04D2DC-BF34-43D2-B249-A500984AE0D6}">
      <dgm:prSet/>
      <dgm:spPr/>
      <dgm:t>
        <a:bodyPr/>
        <a:lstStyle/>
        <a:p>
          <a:endParaRPr lang="en-US"/>
        </a:p>
      </dgm:t>
    </dgm:pt>
    <dgm:pt modelId="{C03F6D23-6CA5-47F7-99DD-594F366A61CA}" type="sibTrans" cxnId="{FB04D2DC-BF34-43D2-B249-A500984AE0D6}">
      <dgm:prSet/>
      <dgm:spPr/>
      <dgm:t>
        <a:bodyPr/>
        <a:lstStyle/>
        <a:p>
          <a:endParaRPr lang="en-US"/>
        </a:p>
      </dgm:t>
    </dgm:pt>
    <dgm:pt modelId="{E8DAE3DB-7CF3-49EF-BC18-87E6A6613AF8}">
      <dgm:prSet/>
      <dgm:spPr>
        <a:ln>
          <a:solidFill>
            <a:schemeClr val="tx1"/>
          </a:solidFill>
        </a:ln>
      </dgm:spPr>
      <dgm:t>
        <a:bodyPr/>
        <a:lstStyle/>
        <a:p>
          <a:r>
            <a:rPr lang="en-US" b="1" dirty="0">
              <a:solidFill>
                <a:schemeClr val="tx1"/>
              </a:solidFill>
            </a:rPr>
            <a:t>Pathologic (Nitrogen) Bubble Formation</a:t>
          </a:r>
        </a:p>
      </dgm:t>
    </dgm:pt>
    <dgm:pt modelId="{4D11499A-4B21-4450-B3D8-C664F9DE6990}" type="parTrans" cxnId="{90E63CE1-A42B-463D-B904-2334517F19C0}">
      <dgm:prSet/>
      <dgm:spPr/>
      <dgm:t>
        <a:bodyPr/>
        <a:lstStyle/>
        <a:p>
          <a:endParaRPr lang="en-US"/>
        </a:p>
      </dgm:t>
    </dgm:pt>
    <dgm:pt modelId="{12DCD89E-DCC6-4E2E-B856-52CDD6D465DC}" type="sibTrans" cxnId="{90E63CE1-A42B-463D-B904-2334517F19C0}">
      <dgm:prSet/>
      <dgm:spPr/>
      <dgm:t>
        <a:bodyPr/>
        <a:lstStyle/>
        <a:p>
          <a:endParaRPr lang="en-US"/>
        </a:p>
      </dgm:t>
    </dgm:pt>
    <dgm:pt modelId="{4DE0E36E-3751-4690-A410-84A3D14E4565}">
      <dgm:prSet/>
      <dgm:spPr>
        <a:ln>
          <a:solidFill>
            <a:schemeClr val="tx1"/>
          </a:solidFill>
        </a:ln>
      </dgm:spPr>
      <dgm:t>
        <a:bodyPr/>
        <a:lstStyle/>
        <a:p>
          <a:r>
            <a:rPr lang="en-US" b="1" dirty="0">
              <a:solidFill>
                <a:schemeClr val="tx1"/>
              </a:solidFill>
            </a:rPr>
            <a:t>DCS</a:t>
          </a:r>
        </a:p>
      </dgm:t>
    </dgm:pt>
    <dgm:pt modelId="{3BDD8D96-887C-473E-9B39-854CB324412A}" type="parTrans" cxnId="{AA80C810-1BE7-4AB7-A0FD-D20FF3865F1C}">
      <dgm:prSet/>
      <dgm:spPr/>
      <dgm:t>
        <a:bodyPr/>
        <a:lstStyle/>
        <a:p>
          <a:endParaRPr lang="en-US"/>
        </a:p>
      </dgm:t>
    </dgm:pt>
    <dgm:pt modelId="{18CCFA27-C252-4A57-BDC3-11D6B66501ED}" type="sibTrans" cxnId="{AA80C810-1BE7-4AB7-A0FD-D20FF3865F1C}">
      <dgm:prSet/>
      <dgm:spPr/>
      <dgm:t>
        <a:bodyPr/>
        <a:lstStyle/>
        <a:p>
          <a:endParaRPr lang="en-US"/>
        </a:p>
      </dgm:t>
    </dgm:pt>
    <dgm:pt modelId="{01FD0263-AF08-48D5-9FD7-1885D32B7E50}" type="pres">
      <dgm:prSet presAssocID="{819F48CC-BABE-4AAD-80EC-B9B243471314}" presName="linearFlow" presStyleCnt="0">
        <dgm:presLayoutVars>
          <dgm:resizeHandles val="exact"/>
        </dgm:presLayoutVars>
      </dgm:prSet>
      <dgm:spPr/>
    </dgm:pt>
    <dgm:pt modelId="{0B38E8FD-037C-4A95-8F40-3DEBCDE16D0A}" type="pres">
      <dgm:prSet presAssocID="{EF55AC9E-9583-426F-8751-2064114E8F20}" presName="node" presStyleLbl="node1" presStyleIdx="0" presStyleCnt="5">
        <dgm:presLayoutVars>
          <dgm:bulletEnabled val="1"/>
        </dgm:presLayoutVars>
      </dgm:prSet>
      <dgm:spPr/>
    </dgm:pt>
    <dgm:pt modelId="{87256B9E-0EF8-47EE-BBA2-C9BC06D21548}" type="pres">
      <dgm:prSet presAssocID="{E54DEC7F-0DE5-4D1A-B265-D607A10E87D8}" presName="sibTrans" presStyleLbl="sibTrans2D1" presStyleIdx="0" presStyleCnt="4"/>
      <dgm:spPr/>
    </dgm:pt>
    <dgm:pt modelId="{FF7C75A8-93E8-408B-B26B-26FEFF3DE579}" type="pres">
      <dgm:prSet presAssocID="{E54DEC7F-0DE5-4D1A-B265-D607A10E87D8}" presName="connectorText" presStyleLbl="sibTrans2D1" presStyleIdx="0" presStyleCnt="4"/>
      <dgm:spPr/>
    </dgm:pt>
    <dgm:pt modelId="{BF5ED728-8BDE-4174-8AAB-C6BD1E1DE64E}" type="pres">
      <dgm:prSet presAssocID="{38112D74-2286-4BB3-98C9-DF8EE534DD63}" presName="node" presStyleLbl="node1" presStyleIdx="1" presStyleCnt="5" custScaleY="166371">
        <dgm:presLayoutVars>
          <dgm:bulletEnabled val="1"/>
        </dgm:presLayoutVars>
      </dgm:prSet>
      <dgm:spPr/>
    </dgm:pt>
    <dgm:pt modelId="{5FF6C159-1F12-4BE9-B563-149EC9DA0DB5}" type="pres">
      <dgm:prSet presAssocID="{1B2C111A-3104-4DFA-9F4D-5B84FECE1EA3}" presName="sibTrans" presStyleLbl="sibTrans2D1" presStyleIdx="1" presStyleCnt="4"/>
      <dgm:spPr/>
    </dgm:pt>
    <dgm:pt modelId="{B9984EE6-9909-46F2-A09F-EB7432F8CEEF}" type="pres">
      <dgm:prSet presAssocID="{1B2C111A-3104-4DFA-9F4D-5B84FECE1EA3}" presName="connectorText" presStyleLbl="sibTrans2D1" presStyleIdx="1" presStyleCnt="4"/>
      <dgm:spPr/>
    </dgm:pt>
    <dgm:pt modelId="{5BD4F57B-3ED0-4179-92AD-FE5E35C895F4}" type="pres">
      <dgm:prSet presAssocID="{D8BDFDA8-0764-4DFF-8E31-9A2423925F8B}" presName="node" presStyleLbl="node1" presStyleIdx="2" presStyleCnt="5">
        <dgm:presLayoutVars>
          <dgm:bulletEnabled val="1"/>
        </dgm:presLayoutVars>
      </dgm:prSet>
      <dgm:spPr/>
    </dgm:pt>
    <dgm:pt modelId="{D71B742E-5F1B-423A-BFB5-AFF6F51EA928}" type="pres">
      <dgm:prSet presAssocID="{C03F6D23-6CA5-47F7-99DD-594F366A61CA}" presName="sibTrans" presStyleLbl="sibTrans2D1" presStyleIdx="2" presStyleCnt="4"/>
      <dgm:spPr/>
    </dgm:pt>
    <dgm:pt modelId="{685EC493-DEAB-471F-88A3-C53F7588A48B}" type="pres">
      <dgm:prSet presAssocID="{C03F6D23-6CA5-47F7-99DD-594F366A61CA}" presName="connectorText" presStyleLbl="sibTrans2D1" presStyleIdx="2" presStyleCnt="4"/>
      <dgm:spPr/>
    </dgm:pt>
    <dgm:pt modelId="{39BA78B9-88D0-4C73-B3CF-E001BE4E0576}" type="pres">
      <dgm:prSet presAssocID="{E8DAE3DB-7CF3-49EF-BC18-87E6A6613AF8}" presName="node" presStyleLbl="node1" presStyleIdx="3" presStyleCnt="5">
        <dgm:presLayoutVars>
          <dgm:bulletEnabled val="1"/>
        </dgm:presLayoutVars>
      </dgm:prSet>
      <dgm:spPr/>
    </dgm:pt>
    <dgm:pt modelId="{FA649D7D-B90F-4964-B046-52CA0F8A8838}" type="pres">
      <dgm:prSet presAssocID="{12DCD89E-DCC6-4E2E-B856-52CDD6D465DC}" presName="sibTrans" presStyleLbl="sibTrans2D1" presStyleIdx="3" presStyleCnt="4"/>
      <dgm:spPr/>
    </dgm:pt>
    <dgm:pt modelId="{4F5164CC-5900-45CF-96AE-6F94926684CF}" type="pres">
      <dgm:prSet presAssocID="{12DCD89E-DCC6-4E2E-B856-52CDD6D465DC}" presName="connectorText" presStyleLbl="sibTrans2D1" presStyleIdx="3" presStyleCnt="4"/>
      <dgm:spPr/>
    </dgm:pt>
    <dgm:pt modelId="{48CCCFE9-9D6E-498A-B144-8186F237A944}" type="pres">
      <dgm:prSet presAssocID="{4DE0E36E-3751-4690-A410-84A3D14E4565}" presName="node" presStyleLbl="node1" presStyleIdx="4" presStyleCnt="5" custLinFactNeighborX="750" custLinFactNeighborY="-630">
        <dgm:presLayoutVars>
          <dgm:bulletEnabled val="1"/>
        </dgm:presLayoutVars>
      </dgm:prSet>
      <dgm:spPr/>
    </dgm:pt>
  </dgm:ptLst>
  <dgm:cxnLst>
    <dgm:cxn modelId="{188B2509-3187-457C-83EB-BBCC62314563}" type="presOf" srcId="{1B2C111A-3104-4DFA-9F4D-5B84FECE1EA3}" destId="{B9984EE6-9909-46F2-A09F-EB7432F8CEEF}" srcOrd="1" destOrd="0" presId="urn:microsoft.com/office/officeart/2005/8/layout/process2"/>
    <dgm:cxn modelId="{B709220D-791D-465D-A3C6-F4CBACD0DD69}" type="presOf" srcId="{1B2C111A-3104-4DFA-9F4D-5B84FECE1EA3}" destId="{5FF6C159-1F12-4BE9-B563-149EC9DA0DB5}" srcOrd="0" destOrd="0" presId="urn:microsoft.com/office/officeart/2005/8/layout/process2"/>
    <dgm:cxn modelId="{AA80C810-1BE7-4AB7-A0FD-D20FF3865F1C}" srcId="{819F48CC-BABE-4AAD-80EC-B9B243471314}" destId="{4DE0E36E-3751-4690-A410-84A3D14E4565}" srcOrd="4" destOrd="0" parTransId="{3BDD8D96-887C-473E-9B39-854CB324412A}" sibTransId="{18CCFA27-C252-4A57-BDC3-11D6B66501ED}"/>
    <dgm:cxn modelId="{F9475A20-CA99-4EAA-9DAA-0EA8DA385803}" type="presOf" srcId="{819F48CC-BABE-4AAD-80EC-B9B243471314}" destId="{01FD0263-AF08-48D5-9FD7-1885D32B7E50}" srcOrd="0" destOrd="0" presId="urn:microsoft.com/office/officeart/2005/8/layout/process2"/>
    <dgm:cxn modelId="{35994E37-D90E-422D-8207-DE16DB7505C8}" type="presOf" srcId="{38112D74-2286-4BB3-98C9-DF8EE534DD63}" destId="{BF5ED728-8BDE-4174-8AAB-C6BD1E1DE64E}" srcOrd="0" destOrd="0" presId="urn:microsoft.com/office/officeart/2005/8/layout/process2"/>
    <dgm:cxn modelId="{E71C743A-5A9A-4983-BA79-42717F0B22F9}" type="presOf" srcId="{E54DEC7F-0DE5-4D1A-B265-D607A10E87D8}" destId="{FF7C75A8-93E8-408B-B26B-26FEFF3DE579}" srcOrd="1" destOrd="0" presId="urn:microsoft.com/office/officeart/2005/8/layout/process2"/>
    <dgm:cxn modelId="{36BF5B4C-A1DB-4D3C-BB46-73FEB6D49A8A}" type="presOf" srcId="{12DCD89E-DCC6-4E2E-B856-52CDD6D465DC}" destId="{4F5164CC-5900-45CF-96AE-6F94926684CF}" srcOrd="1" destOrd="0" presId="urn:microsoft.com/office/officeart/2005/8/layout/process2"/>
    <dgm:cxn modelId="{69D5B07E-A5D6-448D-B941-6ED45AECA5E6}" type="presOf" srcId="{C03F6D23-6CA5-47F7-99DD-594F366A61CA}" destId="{D71B742E-5F1B-423A-BFB5-AFF6F51EA928}" srcOrd="0" destOrd="0" presId="urn:microsoft.com/office/officeart/2005/8/layout/process2"/>
    <dgm:cxn modelId="{0D2A8683-DAEC-426A-8FF3-D8690B8EBB07}" srcId="{819F48CC-BABE-4AAD-80EC-B9B243471314}" destId="{38112D74-2286-4BB3-98C9-DF8EE534DD63}" srcOrd="1" destOrd="0" parTransId="{53B91CBD-4C4E-4082-8DA1-D34925109F43}" sibTransId="{1B2C111A-3104-4DFA-9F4D-5B84FECE1EA3}"/>
    <dgm:cxn modelId="{ED5A6487-A0B6-401B-8021-B782E133BA7A}" type="presOf" srcId="{E54DEC7F-0DE5-4D1A-B265-D607A10E87D8}" destId="{87256B9E-0EF8-47EE-BBA2-C9BC06D21548}" srcOrd="0" destOrd="0" presId="urn:microsoft.com/office/officeart/2005/8/layout/process2"/>
    <dgm:cxn modelId="{DD6E77AE-9E47-4876-8895-1E1F369C99B0}" type="presOf" srcId="{4DE0E36E-3751-4690-A410-84A3D14E4565}" destId="{48CCCFE9-9D6E-498A-B144-8186F237A944}" srcOrd="0" destOrd="0" presId="urn:microsoft.com/office/officeart/2005/8/layout/process2"/>
    <dgm:cxn modelId="{BE2E30C8-060B-4BC6-9D7C-79DCE0F8992D}" type="presOf" srcId="{E8DAE3DB-7CF3-49EF-BC18-87E6A6613AF8}" destId="{39BA78B9-88D0-4C73-B3CF-E001BE4E0576}" srcOrd="0" destOrd="0" presId="urn:microsoft.com/office/officeart/2005/8/layout/process2"/>
    <dgm:cxn modelId="{FB04D2DC-BF34-43D2-B249-A500984AE0D6}" srcId="{819F48CC-BABE-4AAD-80EC-B9B243471314}" destId="{D8BDFDA8-0764-4DFF-8E31-9A2423925F8B}" srcOrd="2" destOrd="0" parTransId="{09C61D0E-CD1C-40ED-B0DB-2262B310F597}" sibTransId="{C03F6D23-6CA5-47F7-99DD-594F366A61CA}"/>
    <dgm:cxn modelId="{CFA52FE0-D50B-4417-B29B-0021DF51B3AE}" type="presOf" srcId="{12DCD89E-DCC6-4E2E-B856-52CDD6D465DC}" destId="{FA649D7D-B90F-4964-B046-52CA0F8A8838}" srcOrd="0" destOrd="0" presId="urn:microsoft.com/office/officeart/2005/8/layout/process2"/>
    <dgm:cxn modelId="{90E63CE1-A42B-463D-B904-2334517F19C0}" srcId="{819F48CC-BABE-4AAD-80EC-B9B243471314}" destId="{E8DAE3DB-7CF3-49EF-BC18-87E6A6613AF8}" srcOrd="3" destOrd="0" parTransId="{4D11499A-4B21-4450-B3D8-C664F9DE6990}" sibTransId="{12DCD89E-DCC6-4E2E-B856-52CDD6D465DC}"/>
    <dgm:cxn modelId="{F15D68E3-9B1F-46C9-9782-D52E941687F4}" type="presOf" srcId="{EF55AC9E-9583-426F-8751-2064114E8F20}" destId="{0B38E8FD-037C-4A95-8F40-3DEBCDE16D0A}" srcOrd="0" destOrd="0" presId="urn:microsoft.com/office/officeart/2005/8/layout/process2"/>
    <dgm:cxn modelId="{D5BB23E5-19B7-4860-AB8E-8E99FE33A040}" srcId="{819F48CC-BABE-4AAD-80EC-B9B243471314}" destId="{EF55AC9E-9583-426F-8751-2064114E8F20}" srcOrd="0" destOrd="0" parTransId="{A80D7FD9-F0B5-46D3-85E8-35DFF7C1A7A2}" sibTransId="{E54DEC7F-0DE5-4D1A-B265-D607A10E87D8}"/>
    <dgm:cxn modelId="{CF7B32F1-A826-437C-8172-6A36BA37D36E}" type="presOf" srcId="{C03F6D23-6CA5-47F7-99DD-594F366A61CA}" destId="{685EC493-DEAB-471F-88A3-C53F7588A48B}" srcOrd="1" destOrd="0" presId="urn:microsoft.com/office/officeart/2005/8/layout/process2"/>
    <dgm:cxn modelId="{614F60F9-A8DF-476E-8667-EFAB23470029}" type="presOf" srcId="{D8BDFDA8-0764-4DFF-8E31-9A2423925F8B}" destId="{5BD4F57B-3ED0-4179-92AD-FE5E35C895F4}" srcOrd="0" destOrd="0" presId="urn:microsoft.com/office/officeart/2005/8/layout/process2"/>
    <dgm:cxn modelId="{29719901-76DD-4D20-BBE4-8D007E67D341}" type="presParOf" srcId="{01FD0263-AF08-48D5-9FD7-1885D32B7E50}" destId="{0B38E8FD-037C-4A95-8F40-3DEBCDE16D0A}" srcOrd="0" destOrd="0" presId="urn:microsoft.com/office/officeart/2005/8/layout/process2"/>
    <dgm:cxn modelId="{7A478C39-4D79-42EF-AE5D-683E02A3B394}" type="presParOf" srcId="{01FD0263-AF08-48D5-9FD7-1885D32B7E50}" destId="{87256B9E-0EF8-47EE-BBA2-C9BC06D21548}" srcOrd="1" destOrd="0" presId="urn:microsoft.com/office/officeart/2005/8/layout/process2"/>
    <dgm:cxn modelId="{5685F12C-EDAA-47E0-B0A5-BCD6350D4802}" type="presParOf" srcId="{87256B9E-0EF8-47EE-BBA2-C9BC06D21548}" destId="{FF7C75A8-93E8-408B-B26B-26FEFF3DE579}" srcOrd="0" destOrd="0" presId="urn:microsoft.com/office/officeart/2005/8/layout/process2"/>
    <dgm:cxn modelId="{5D6A07A9-7336-49F7-8CEF-88D9919AE7B2}" type="presParOf" srcId="{01FD0263-AF08-48D5-9FD7-1885D32B7E50}" destId="{BF5ED728-8BDE-4174-8AAB-C6BD1E1DE64E}" srcOrd="2" destOrd="0" presId="urn:microsoft.com/office/officeart/2005/8/layout/process2"/>
    <dgm:cxn modelId="{E6F22FD7-43E6-4BBF-A15B-52940104433E}" type="presParOf" srcId="{01FD0263-AF08-48D5-9FD7-1885D32B7E50}" destId="{5FF6C159-1F12-4BE9-B563-149EC9DA0DB5}" srcOrd="3" destOrd="0" presId="urn:microsoft.com/office/officeart/2005/8/layout/process2"/>
    <dgm:cxn modelId="{937BDBC5-E160-47E0-8CE8-A15ED839A713}" type="presParOf" srcId="{5FF6C159-1F12-4BE9-B563-149EC9DA0DB5}" destId="{B9984EE6-9909-46F2-A09F-EB7432F8CEEF}" srcOrd="0" destOrd="0" presId="urn:microsoft.com/office/officeart/2005/8/layout/process2"/>
    <dgm:cxn modelId="{DD8C9E0F-8DB1-4E27-94A1-EDDC4DD7703A}" type="presParOf" srcId="{01FD0263-AF08-48D5-9FD7-1885D32B7E50}" destId="{5BD4F57B-3ED0-4179-92AD-FE5E35C895F4}" srcOrd="4" destOrd="0" presId="urn:microsoft.com/office/officeart/2005/8/layout/process2"/>
    <dgm:cxn modelId="{21E9C9A4-716A-4971-9AC7-365FE353B66D}" type="presParOf" srcId="{01FD0263-AF08-48D5-9FD7-1885D32B7E50}" destId="{D71B742E-5F1B-423A-BFB5-AFF6F51EA928}" srcOrd="5" destOrd="0" presId="urn:microsoft.com/office/officeart/2005/8/layout/process2"/>
    <dgm:cxn modelId="{B3124854-99C1-495E-9053-E1CA4BE66315}" type="presParOf" srcId="{D71B742E-5F1B-423A-BFB5-AFF6F51EA928}" destId="{685EC493-DEAB-471F-88A3-C53F7588A48B}" srcOrd="0" destOrd="0" presId="urn:microsoft.com/office/officeart/2005/8/layout/process2"/>
    <dgm:cxn modelId="{B01E098D-D02D-4713-A02F-C4275E0B1BBB}" type="presParOf" srcId="{01FD0263-AF08-48D5-9FD7-1885D32B7E50}" destId="{39BA78B9-88D0-4C73-B3CF-E001BE4E0576}" srcOrd="6" destOrd="0" presId="urn:microsoft.com/office/officeart/2005/8/layout/process2"/>
    <dgm:cxn modelId="{D717F4E7-15A5-42DD-9754-D513AC818D6D}" type="presParOf" srcId="{01FD0263-AF08-48D5-9FD7-1885D32B7E50}" destId="{FA649D7D-B90F-4964-B046-52CA0F8A8838}" srcOrd="7" destOrd="0" presId="urn:microsoft.com/office/officeart/2005/8/layout/process2"/>
    <dgm:cxn modelId="{439EE9B2-03FE-40F0-92E3-469EF42849EC}" type="presParOf" srcId="{FA649D7D-B90F-4964-B046-52CA0F8A8838}" destId="{4F5164CC-5900-45CF-96AE-6F94926684CF}" srcOrd="0" destOrd="0" presId="urn:microsoft.com/office/officeart/2005/8/layout/process2"/>
    <dgm:cxn modelId="{D26B5DEB-9F79-4E5B-A04D-20B9EF23C0F9}" type="presParOf" srcId="{01FD0263-AF08-48D5-9FD7-1885D32B7E50}" destId="{48CCCFE9-9D6E-498A-B144-8186F237A944}"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B30A0-0F7C-4508-B0A7-AE6ADA1C8C3E}"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US"/>
        </a:p>
      </dgm:t>
    </dgm:pt>
    <dgm:pt modelId="{6D4E8F15-C969-4255-9CC7-4102616EB81C}">
      <dgm:prSet phldrT="[Text]"/>
      <dgm:spPr/>
      <dgm:t>
        <a:bodyPr/>
        <a:lstStyle/>
        <a:p>
          <a:r>
            <a:rPr lang="en-US" dirty="0">
              <a:solidFill>
                <a:srgbClr val="FFFF00"/>
              </a:solidFill>
            </a:rPr>
            <a:t>Cabin Air Quality Factors</a:t>
          </a:r>
        </a:p>
      </dgm:t>
    </dgm:pt>
    <dgm:pt modelId="{377AD62F-27CF-485D-A9E2-7774DE61FABF}" type="parTrans" cxnId="{E7D92654-B25E-4D57-80E6-206D1BACE839}">
      <dgm:prSet/>
      <dgm:spPr/>
      <dgm:t>
        <a:bodyPr/>
        <a:lstStyle/>
        <a:p>
          <a:endParaRPr lang="en-US"/>
        </a:p>
      </dgm:t>
    </dgm:pt>
    <dgm:pt modelId="{DE7FC4DB-56FD-4BFD-A8FD-770F46F66294}" type="sibTrans" cxnId="{E7D92654-B25E-4D57-80E6-206D1BACE839}">
      <dgm:prSet/>
      <dgm:spPr/>
      <dgm:t>
        <a:bodyPr/>
        <a:lstStyle/>
        <a:p>
          <a:endParaRPr lang="en-US"/>
        </a:p>
      </dgm:t>
    </dgm:pt>
    <dgm:pt modelId="{1A6E61F4-88C8-4F58-A133-91EB98EB6EB2}">
      <dgm:prSet phldrT="[Text]"/>
      <dgm:spPr/>
      <dgm:t>
        <a:bodyPr/>
        <a:lstStyle/>
        <a:p>
          <a:r>
            <a:rPr lang="en-US" dirty="0">
              <a:solidFill>
                <a:srgbClr val="FFFF00"/>
              </a:solidFill>
            </a:rPr>
            <a:t>Pressure</a:t>
          </a:r>
        </a:p>
      </dgm:t>
    </dgm:pt>
    <dgm:pt modelId="{315CE3FF-2BB4-49AF-A5D8-38026D01B113}" type="parTrans" cxnId="{FA2521F4-B3BA-4D0F-823A-5930C5B2345A}">
      <dgm:prSet/>
      <dgm:spPr/>
      <dgm:t>
        <a:bodyPr/>
        <a:lstStyle/>
        <a:p>
          <a:endParaRPr lang="en-US" dirty="0"/>
        </a:p>
      </dgm:t>
    </dgm:pt>
    <dgm:pt modelId="{8C552E66-013E-452F-819A-2D5B55297238}" type="sibTrans" cxnId="{FA2521F4-B3BA-4D0F-823A-5930C5B2345A}">
      <dgm:prSet/>
      <dgm:spPr/>
      <dgm:t>
        <a:bodyPr/>
        <a:lstStyle/>
        <a:p>
          <a:endParaRPr lang="en-US"/>
        </a:p>
      </dgm:t>
    </dgm:pt>
    <dgm:pt modelId="{D516C1EE-4F2A-4713-8845-6F916E429D3B}">
      <dgm:prSet phldrT="[Text]"/>
      <dgm:spPr/>
      <dgm:t>
        <a:bodyPr/>
        <a:lstStyle/>
        <a:p>
          <a:r>
            <a:rPr lang="en-US" dirty="0">
              <a:solidFill>
                <a:srgbClr val="FFFF00"/>
              </a:solidFill>
            </a:rPr>
            <a:t>Oxygen</a:t>
          </a:r>
        </a:p>
      </dgm:t>
    </dgm:pt>
    <dgm:pt modelId="{4720DC5E-5225-41DF-95BC-429F621B9149}" type="parTrans" cxnId="{0AEEC9E1-0F08-4421-B628-5E3F4D6F654A}">
      <dgm:prSet/>
      <dgm:spPr/>
      <dgm:t>
        <a:bodyPr/>
        <a:lstStyle/>
        <a:p>
          <a:endParaRPr lang="en-US" dirty="0"/>
        </a:p>
      </dgm:t>
    </dgm:pt>
    <dgm:pt modelId="{91239B4F-D8DC-4B79-8EED-7C6D59492AE1}" type="sibTrans" cxnId="{0AEEC9E1-0F08-4421-B628-5E3F4D6F654A}">
      <dgm:prSet/>
      <dgm:spPr/>
      <dgm:t>
        <a:bodyPr/>
        <a:lstStyle/>
        <a:p>
          <a:endParaRPr lang="en-US"/>
        </a:p>
      </dgm:t>
    </dgm:pt>
    <dgm:pt modelId="{54EE02C1-8262-4D45-8BFC-E9543C80B1B0}">
      <dgm:prSet phldrT="[Text]"/>
      <dgm:spPr/>
      <dgm:t>
        <a:bodyPr/>
        <a:lstStyle/>
        <a:p>
          <a:r>
            <a:rPr lang="en-US" dirty="0">
              <a:solidFill>
                <a:srgbClr val="FFFF00"/>
              </a:solidFill>
            </a:rPr>
            <a:t>Carbon Dioxide</a:t>
          </a:r>
        </a:p>
      </dgm:t>
    </dgm:pt>
    <dgm:pt modelId="{3A4AE448-35F3-46B4-860E-A0FE3B5EA4C2}" type="parTrans" cxnId="{0DD25537-5597-4E0D-B978-029A1FA94DE8}">
      <dgm:prSet/>
      <dgm:spPr/>
      <dgm:t>
        <a:bodyPr/>
        <a:lstStyle/>
        <a:p>
          <a:endParaRPr lang="en-US" dirty="0"/>
        </a:p>
      </dgm:t>
    </dgm:pt>
    <dgm:pt modelId="{00D446A6-879F-4B74-A569-F5468D78734F}" type="sibTrans" cxnId="{0DD25537-5597-4E0D-B978-029A1FA94DE8}">
      <dgm:prSet/>
      <dgm:spPr/>
      <dgm:t>
        <a:bodyPr/>
        <a:lstStyle/>
        <a:p>
          <a:endParaRPr lang="en-US"/>
        </a:p>
      </dgm:t>
    </dgm:pt>
    <dgm:pt modelId="{9EA1C199-CB97-4B89-A653-6B22D2BE64C2}">
      <dgm:prSet/>
      <dgm:spPr/>
      <dgm:t>
        <a:bodyPr/>
        <a:lstStyle/>
        <a:p>
          <a:r>
            <a:rPr lang="en-US" dirty="0">
              <a:solidFill>
                <a:srgbClr val="FFFF00"/>
              </a:solidFill>
            </a:rPr>
            <a:t>Temperature</a:t>
          </a:r>
        </a:p>
      </dgm:t>
    </dgm:pt>
    <dgm:pt modelId="{3E820599-9601-46EA-A8CE-3E8FA2580342}" type="parTrans" cxnId="{3904FDFD-1113-44E5-A8AF-493366112172}">
      <dgm:prSet/>
      <dgm:spPr/>
      <dgm:t>
        <a:bodyPr/>
        <a:lstStyle/>
        <a:p>
          <a:endParaRPr lang="en-US" dirty="0"/>
        </a:p>
      </dgm:t>
    </dgm:pt>
    <dgm:pt modelId="{03E961CB-45C7-414C-B94F-41C022C98D3E}" type="sibTrans" cxnId="{3904FDFD-1113-44E5-A8AF-493366112172}">
      <dgm:prSet/>
      <dgm:spPr/>
      <dgm:t>
        <a:bodyPr/>
        <a:lstStyle/>
        <a:p>
          <a:endParaRPr lang="en-US"/>
        </a:p>
      </dgm:t>
    </dgm:pt>
    <dgm:pt modelId="{E2311FC9-A8A2-49F4-8F90-91375D4B3E00}">
      <dgm:prSet/>
      <dgm:spPr/>
      <dgm:t>
        <a:bodyPr/>
        <a:lstStyle/>
        <a:p>
          <a:r>
            <a:rPr lang="en-US" dirty="0">
              <a:solidFill>
                <a:srgbClr val="FFFF00"/>
              </a:solidFill>
            </a:rPr>
            <a:t>Ozone</a:t>
          </a:r>
        </a:p>
      </dgm:t>
    </dgm:pt>
    <dgm:pt modelId="{242F9522-B958-4AC8-9971-94DF645F0F65}" type="parTrans" cxnId="{C148B8F2-A06E-4B4E-A369-4DC0DFFDDE62}">
      <dgm:prSet/>
      <dgm:spPr/>
      <dgm:t>
        <a:bodyPr/>
        <a:lstStyle/>
        <a:p>
          <a:endParaRPr lang="en-US" dirty="0"/>
        </a:p>
      </dgm:t>
    </dgm:pt>
    <dgm:pt modelId="{4E87FF21-7528-4C8E-B905-6CC000412BD2}" type="sibTrans" cxnId="{C148B8F2-A06E-4B4E-A369-4DC0DFFDDE62}">
      <dgm:prSet/>
      <dgm:spPr/>
      <dgm:t>
        <a:bodyPr/>
        <a:lstStyle/>
        <a:p>
          <a:endParaRPr lang="en-US"/>
        </a:p>
      </dgm:t>
    </dgm:pt>
    <dgm:pt modelId="{51DEDAE2-59DF-4D74-8E4E-4159A04259C0}">
      <dgm:prSet/>
      <dgm:spPr/>
      <dgm:t>
        <a:bodyPr/>
        <a:lstStyle/>
        <a:p>
          <a:r>
            <a:rPr lang="en-US" dirty="0">
              <a:solidFill>
                <a:srgbClr val="FFFF00"/>
              </a:solidFill>
            </a:rPr>
            <a:t>Humidity</a:t>
          </a:r>
        </a:p>
      </dgm:t>
    </dgm:pt>
    <dgm:pt modelId="{ABCF79E0-98A7-4149-A84B-DA0FE06EEBDB}" type="parTrans" cxnId="{32DF578A-2BF6-42C0-ABB2-20A21770F827}">
      <dgm:prSet/>
      <dgm:spPr/>
      <dgm:t>
        <a:bodyPr/>
        <a:lstStyle/>
        <a:p>
          <a:endParaRPr lang="en-US" dirty="0"/>
        </a:p>
      </dgm:t>
    </dgm:pt>
    <dgm:pt modelId="{23C9FC39-B767-462B-BEE8-F41B3B828D46}" type="sibTrans" cxnId="{32DF578A-2BF6-42C0-ABB2-20A21770F827}">
      <dgm:prSet/>
      <dgm:spPr/>
      <dgm:t>
        <a:bodyPr/>
        <a:lstStyle/>
        <a:p>
          <a:endParaRPr lang="en-US"/>
        </a:p>
      </dgm:t>
    </dgm:pt>
    <dgm:pt modelId="{14F60E49-0BF8-4018-8504-0138481D0D4F}">
      <dgm:prSet/>
      <dgm:spPr/>
      <dgm:t>
        <a:bodyPr/>
        <a:lstStyle/>
        <a:p>
          <a:r>
            <a:rPr lang="en-US" dirty="0" err="1">
              <a:solidFill>
                <a:srgbClr val="FFFF00"/>
              </a:solidFill>
            </a:rPr>
            <a:t>Bioaerosols</a:t>
          </a:r>
          <a:endParaRPr lang="en-US" dirty="0">
            <a:solidFill>
              <a:srgbClr val="FFFF00"/>
            </a:solidFill>
          </a:endParaRPr>
        </a:p>
      </dgm:t>
    </dgm:pt>
    <dgm:pt modelId="{84214A63-75BA-4A73-B46F-0E0FCDF33FC4}" type="parTrans" cxnId="{26E4E3C1-6E93-45BD-973F-86D954F60BCA}">
      <dgm:prSet/>
      <dgm:spPr/>
      <dgm:t>
        <a:bodyPr/>
        <a:lstStyle/>
        <a:p>
          <a:endParaRPr lang="en-US" dirty="0"/>
        </a:p>
      </dgm:t>
    </dgm:pt>
    <dgm:pt modelId="{E876A870-B10A-4004-81EA-CA071253D15A}" type="sibTrans" cxnId="{26E4E3C1-6E93-45BD-973F-86D954F60BCA}">
      <dgm:prSet/>
      <dgm:spPr/>
      <dgm:t>
        <a:bodyPr/>
        <a:lstStyle/>
        <a:p>
          <a:endParaRPr lang="en-US"/>
        </a:p>
      </dgm:t>
    </dgm:pt>
    <dgm:pt modelId="{E8C36B05-0031-44CE-BA18-9F090A141DFD}">
      <dgm:prSet/>
      <dgm:spPr/>
      <dgm:t>
        <a:bodyPr/>
        <a:lstStyle/>
        <a:p>
          <a:r>
            <a:rPr lang="en-US" dirty="0">
              <a:solidFill>
                <a:srgbClr val="FFFF00"/>
              </a:solidFill>
            </a:rPr>
            <a:t>Tobacco</a:t>
          </a:r>
        </a:p>
      </dgm:t>
    </dgm:pt>
    <dgm:pt modelId="{7C5A514E-69C6-4823-AE75-442F35A8B7BB}" type="parTrans" cxnId="{6DD761E9-268B-4976-BA93-A6C68D90453C}">
      <dgm:prSet/>
      <dgm:spPr/>
      <dgm:t>
        <a:bodyPr/>
        <a:lstStyle/>
        <a:p>
          <a:endParaRPr lang="en-US"/>
        </a:p>
      </dgm:t>
    </dgm:pt>
    <dgm:pt modelId="{372FA5B4-9515-4815-9C0F-6B62BB1DF082}" type="sibTrans" cxnId="{6DD761E9-268B-4976-BA93-A6C68D90453C}">
      <dgm:prSet/>
      <dgm:spPr/>
      <dgm:t>
        <a:bodyPr/>
        <a:lstStyle/>
        <a:p>
          <a:endParaRPr lang="en-US"/>
        </a:p>
      </dgm:t>
    </dgm:pt>
    <dgm:pt modelId="{C5232A14-4607-433F-8BEE-7F02A9CAFD79}" type="pres">
      <dgm:prSet presAssocID="{709B30A0-0F7C-4508-B0A7-AE6ADA1C8C3E}" presName="cycle" presStyleCnt="0">
        <dgm:presLayoutVars>
          <dgm:chMax val="1"/>
          <dgm:dir/>
          <dgm:animLvl val="ctr"/>
          <dgm:resizeHandles val="exact"/>
        </dgm:presLayoutVars>
      </dgm:prSet>
      <dgm:spPr/>
    </dgm:pt>
    <dgm:pt modelId="{75B014F6-A3F6-43B2-9351-B667E3E575E4}" type="pres">
      <dgm:prSet presAssocID="{6D4E8F15-C969-4255-9CC7-4102616EB81C}" presName="centerShape" presStyleLbl="node0" presStyleIdx="0" presStyleCnt="1"/>
      <dgm:spPr/>
    </dgm:pt>
    <dgm:pt modelId="{AD965EB2-C6BC-4A89-B71D-E0F95937F086}" type="pres">
      <dgm:prSet presAssocID="{315CE3FF-2BB4-49AF-A5D8-38026D01B113}" presName="parTrans" presStyleLbl="bgSibTrans2D1" presStyleIdx="0" presStyleCnt="8"/>
      <dgm:spPr/>
    </dgm:pt>
    <dgm:pt modelId="{59B44B0D-D378-4BDC-BC7B-A4280187BC05}" type="pres">
      <dgm:prSet presAssocID="{1A6E61F4-88C8-4F58-A133-91EB98EB6EB2}" presName="node" presStyleLbl="node1" presStyleIdx="0" presStyleCnt="8">
        <dgm:presLayoutVars>
          <dgm:bulletEnabled val="1"/>
        </dgm:presLayoutVars>
      </dgm:prSet>
      <dgm:spPr/>
    </dgm:pt>
    <dgm:pt modelId="{E76D4381-8121-4C1B-81AE-9E8C7B30C349}" type="pres">
      <dgm:prSet presAssocID="{4720DC5E-5225-41DF-95BC-429F621B9149}" presName="parTrans" presStyleLbl="bgSibTrans2D1" presStyleIdx="1" presStyleCnt="8"/>
      <dgm:spPr/>
    </dgm:pt>
    <dgm:pt modelId="{2CB1117E-9C8A-4F8A-ABBB-508C4C7DBFE6}" type="pres">
      <dgm:prSet presAssocID="{D516C1EE-4F2A-4713-8845-6F916E429D3B}" presName="node" presStyleLbl="node1" presStyleIdx="1" presStyleCnt="8">
        <dgm:presLayoutVars>
          <dgm:bulletEnabled val="1"/>
        </dgm:presLayoutVars>
      </dgm:prSet>
      <dgm:spPr/>
    </dgm:pt>
    <dgm:pt modelId="{699729A8-051B-4231-A41C-FF2E2200D87C}" type="pres">
      <dgm:prSet presAssocID="{3A4AE448-35F3-46B4-860E-A0FE3B5EA4C2}" presName="parTrans" presStyleLbl="bgSibTrans2D1" presStyleIdx="2" presStyleCnt="8"/>
      <dgm:spPr/>
    </dgm:pt>
    <dgm:pt modelId="{94294DE4-63AB-442D-9EAF-2F56EFA4DF9C}" type="pres">
      <dgm:prSet presAssocID="{54EE02C1-8262-4D45-8BFC-E9543C80B1B0}" presName="node" presStyleLbl="node1" presStyleIdx="2" presStyleCnt="8" custRadScaleRad="102763" custRadScaleInc="-1132">
        <dgm:presLayoutVars>
          <dgm:bulletEnabled val="1"/>
        </dgm:presLayoutVars>
      </dgm:prSet>
      <dgm:spPr/>
    </dgm:pt>
    <dgm:pt modelId="{12870AE1-CAF3-47D4-829B-42CE8E4B34F6}" type="pres">
      <dgm:prSet presAssocID="{3E820599-9601-46EA-A8CE-3E8FA2580342}" presName="parTrans" presStyleLbl="bgSibTrans2D1" presStyleIdx="3" presStyleCnt="8"/>
      <dgm:spPr/>
    </dgm:pt>
    <dgm:pt modelId="{9E8EFF6F-4062-4CF0-BD20-87954A1F3A6A}" type="pres">
      <dgm:prSet presAssocID="{9EA1C199-CB97-4B89-A653-6B22D2BE64C2}" presName="node" presStyleLbl="node1" presStyleIdx="3" presStyleCnt="8">
        <dgm:presLayoutVars>
          <dgm:bulletEnabled val="1"/>
        </dgm:presLayoutVars>
      </dgm:prSet>
      <dgm:spPr/>
    </dgm:pt>
    <dgm:pt modelId="{DFDA7A0D-15CA-4E63-955F-9451AEE09335}" type="pres">
      <dgm:prSet presAssocID="{242F9522-B958-4AC8-9971-94DF645F0F65}" presName="parTrans" presStyleLbl="bgSibTrans2D1" presStyleIdx="4" presStyleCnt="8"/>
      <dgm:spPr/>
    </dgm:pt>
    <dgm:pt modelId="{009F49E8-40E9-4C51-8E64-4C8D136D3059}" type="pres">
      <dgm:prSet presAssocID="{E2311FC9-A8A2-49F4-8F90-91375D4B3E00}" presName="node" presStyleLbl="node1" presStyleIdx="4" presStyleCnt="8">
        <dgm:presLayoutVars>
          <dgm:bulletEnabled val="1"/>
        </dgm:presLayoutVars>
      </dgm:prSet>
      <dgm:spPr/>
    </dgm:pt>
    <dgm:pt modelId="{36C3B648-AA4A-43C5-A662-5DD723CDDF70}" type="pres">
      <dgm:prSet presAssocID="{ABCF79E0-98A7-4149-A84B-DA0FE06EEBDB}" presName="parTrans" presStyleLbl="bgSibTrans2D1" presStyleIdx="5" presStyleCnt="8"/>
      <dgm:spPr/>
    </dgm:pt>
    <dgm:pt modelId="{5FAE69CE-CD52-4DA3-AC9C-7B56A5E119BA}" type="pres">
      <dgm:prSet presAssocID="{51DEDAE2-59DF-4D74-8E4E-4159A04259C0}" presName="node" presStyleLbl="node1" presStyleIdx="5" presStyleCnt="8">
        <dgm:presLayoutVars>
          <dgm:bulletEnabled val="1"/>
        </dgm:presLayoutVars>
      </dgm:prSet>
      <dgm:spPr/>
    </dgm:pt>
    <dgm:pt modelId="{4B1F0F1D-DF89-444D-9BF1-E61B61A07EEA}" type="pres">
      <dgm:prSet presAssocID="{84214A63-75BA-4A73-B46F-0E0FCDF33FC4}" presName="parTrans" presStyleLbl="bgSibTrans2D1" presStyleIdx="6" presStyleCnt="8"/>
      <dgm:spPr/>
    </dgm:pt>
    <dgm:pt modelId="{5AEECB87-0DE3-4BF5-93E1-C8096B398F5F}" type="pres">
      <dgm:prSet presAssocID="{14F60E49-0BF8-4018-8504-0138481D0D4F}" presName="node" presStyleLbl="node1" presStyleIdx="6" presStyleCnt="8">
        <dgm:presLayoutVars>
          <dgm:bulletEnabled val="1"/>
        </dgm:presLayoutVars>
      </dgm:prSet>
      <dgm:spPr/>
    </dgm:pt>
    <dgm:pt modelId="{DA8F7ED8-D3FB-4CF8-99A5-2C2C72984032}" type="pres">
      <dgm:prSet presAssocID="{7C5A514E-69C6-4823-AE75-442F35A8B7BB}" presName="parTrans" presStyleLbl="bgSibTrans2D1" presStyleIdx="7" presStyleCnt="8"/>
      <dgm:spPr/>
    </dgm:pt>
    <dgm:pt modelId="{AD31B6B7-9EF2-4039-8B1B-069B49E90C0A}" type="pres">
      <dgm:prSet presAssocID="{E8C36B05-0031-44CE-BA18-9F090A141DFD}" presName="node" presStyleLbl="node1" presStyleIdx="7" presStyleCnt="8">
        <dgm:presLayoutVars>
          <dgm:bulletEnabled val="1"/>
        </dgm:presLayoutVars>
      </dgm:prSet>
      <dgm:spPr/>
    </dgm:pt>
  </dgm:ptLst>
  <dgm:cxnLst>
    <dgm:cxn modelId="{7F866B25-2B73-4CB3-8A71-11ED2B23F46C}" type="presOf" srcId="{ABCF79E0-98A7-4149-A84B-DA0FE06EEBDB}" destId="{36C3B648-AA4A-43C5-A662-5DD723CDDF70}" srcOrd="0" destOrd="0" presId="urn:microsoft.com/office/officeart/2005/8/layout/radial4"/>
    <dgm:cxn modelId="{5FDD2032-2E3B-4D2C-B755-3A2C75B00A40}" type="presOf" srcId="{9EA1C199-CB97-4B89-A653-6B22D2BE64C2}" destId="{9E8EFF6F-4062-4CF0-BD20-87954A1F3A6A}" srcOrd="0" destOrd="0" presId="urn:microsoft.com/office/officeart/2005/8/layout/radial4"/>
    <dgm:cxn modelId="{EAC12536-D8A8-44BD-BE9E-0AABCB090743}" type="presOf" srcId="{1A6E61F4-88C8-4F58-A133-91EB98EB6EB2}" destId="{59B44B0D-D378-4BDC-BC7B-A4280187BC05}" srcOrd="0" destOrd="0" presId="urn:microsoft.com/office/officeart/2005/8/layout/radial4"/>
    <dgm:cxn modelId="{0DD25537-5597-4E0D-B978-029A1FA94DE8}" srcId="{6D4E8F15-C969-4255-9CC7-4102616EB81C}" destId="{54EE02C1-8262-4D45-8BFC-E9543C80B1B0}" srcOrd="2" destOrd="0" parTransId="{3A4AE448-35F3-46B4-860E-A0FE3B5EA4C2}" sibTransId="{00D446A6-879F-4B74-A569-F5468D78734F}"/>
    <dgm:cxn modelId="{2E666264-F669-44F9-86D6-138EB15E767A}" type="presOf" srcId="{54EE02C1-8262-4D45-8BFC-E9543C80B1B0}" destId="{94294DE4-63AB-442D-9EAF-2F56EFA4DF9C}" srcOrd="0" destOrd="0" presId="urn:microsoft.com/office/officeart/2005/8/layout/radial4"/>
    <dgm:cxn modelId="{1A4C166F-85D9-48F8-8F7F-564699398224}" type="presOf" srcId="{51DEDAE2-59DF-4D74-8E4E-4159A04259C0}" destId="{5FAE69CE-CD52-4DA3-AC9C-7B56A5E119BA}" srcOrd="0" destOrd="0" presId="urn:microsoft.com/office/officeart/2005/8/layout/radial4"/>
    <dgm:cxn modelId="{E7D92654-B25E-4D57-80E6-206D1BACE839}" srcId="{709B30A0-0F7C-4508-B0A7-AE6ADA1C8C3E}" destId="{6D4E8F15-C969-4255-9CC7-4102616EB81C}" srcOrd="0" destOrd="0" parTransId="{377AD62F-27CF-485D-A9E2-7774DE61FABF}" sibTransId="{DE7FC4DB-56FD-4BFD-A8FD-770F46F66294}"/>
    <dgm:cxn modelId="{1F959877-99C4-4D81-9DEA-32594F225035}" type="presOf" srcId="{709B30A0-0F7C-4508-B0A7-AE6ADA1C8C3E}" destId="{C5232A14-4607-433F-8BEE-7F02A9CAFD79}" srcOrd="0" destOrd="0" presId="urn:microsoft.com/office/officeart/2005/8/layout/radial4"/>
    <dgm:cxn modelId="{8F56B277-971F-4B11-8E1F-81DD253C91F7}" type="presOf" srcId="{14F60E49-0BF8-4018-8504-0138481D0D4F}" destId="{5AEECB87-0DE3-4BF5-93E1-C8096B398F5F}" srcOrd="0" destOrd="0" presId="urn:microsoft.com/office/officeart/2005/8/layout/radial4"/>
    <dgm:cxn modelId="{121CBC7A-29DB-449F-BAC2-47D2378075CA}" type="presOf" srcId="{84214A63-75BA-4A73-B46F-0E0FCDF33FC4}" destId="{4B1F0F1D-DF89-444D-9BF1-E61B61A07EEA}" srcOrd="0" destOrd="0" presId="urn:microsoft.com/office/officeart/2005/8/layout/radial4"/>
    <dgm:cxn modelId="{68B2B180-3F83-4D52-8A39-9D6CCD02E1C3}" type="presOf" srcId="{6D4E8F15-C969-4255-9CC7-4102616EB81C}" destId="{75B014F6-A3F6-43B2-9351-B667E3E575E4}" srcOrd="0" destOrd="0" presId="urn:microsoft.com/office/officeart/2005/8/layout/radial4"/>
    <dgm:cxn modelId="{32DF578A-2BF6-42C0-ABB2-20A21770F827}" srcId="{6D4E8F15-C969-4255-9CC7-4102616EB81C}" destId="{51DEDAE2-59DF-4D74-8E4E-4159A04259C0}" srcOrd="5" destOrd="0" parTransId="{ABCF79E0-98A7-4149-A84B-DA0FE06EEBDB}" sibTransId="{23C9FC39-B767-462B-BEE8-F41B3B828D46}"/>
    <dgm:cxn modelId="{55E96A99-122E-4BE2-A40F-01994301FC09}" type="presOf" srcId="{4720DC5E-5225-41DF-95BC-429F621B9149}" destId="{E76D4381-8121-4C1B-81AE-9E8C7B30C349}" srcOrd="0" destOrd="0" presId="urn:microsoft.com/office/officeart/2005/8/layout/radial4"/>
    <dgm:cxn modelId="{6C6534B2-9530-4CB5-9D29-DE4FA600130C}" type="presOf" srcId="{E2311FC9-A8A2-49F4-8F90-91375D4B3E00}" destId="{009F49E8-40E9-4C51-8E64-4C8D136D3059}" srcOrd="0" destOrd="0" presId="urn:microsoft.com/office/officeart/2005/8/layout/radial4"/>
    <dgm:cxn modelId="{C62C45B5-D583-4C62-BFAC-83EEDC67ACDE}" type="presOf" srcId="{D516C1EE-4F2A-4713-8845-6F916E429D3B}" destId="{2CB1117E-9C8A-4F8A-ABBB-508C4C7DBFE6}" srcOrd="0" destOrd="0" presId="urn:microsoft.com/office/officeart/2005/8/layout/radial4"/>
    <dgm:cxn modelId="{26E4E3C1-6E93-45BD-973F-86D954F60BCA}" srcId="{6D4E8F15-C969-4255-9CC7-4102616EB81C}" destId="{14F60E49-0BF8-4018-8504-0138481D0D4F}" srcOrd="6" destOrd="0" parTransId="{84214A63-75BA-4A73-B46F-0E0FCDF33FC4}" sibTransId="{E876A870-B10A-4004-81EA-CA071253D15A}"/>
    <dgm:cxn modelId="{B4F3F9D1-E065-4D15-A5A9-0A677952CBD2}" type="presOf" srcId="{E8C36B05-0031-44CE-BA18-9F090A141DFD}" destId="{AD31B6B7-9EF2-4039-8B1B-069B49E90C0A}" srcOrd="0" destOrd="0" presId="urn:microsoft.com/office/officeart/2005/8/layout/radial4"/>
    <dgm:cxn modelId="{0AEEC9E1-0F08-4421-B628-5E3F4D6F654A}" srcId="{6D4E8F15-C969-4255-9CC7-4102616EB81C}" destId="{D516C1EE-4F2A-4713-8845-6F916E429D3B}" srcOrd="1" destOrd="0" parTransId="{4720DC5E-5225-41DF-95BC-429F621B9149}" sibTransId="{91239B4F-D8DC-4B79-8EED-7C6D59492AE1}"/>
    <dgm:cxn modelId="{FB38EEE4-EBD1-48E3-B0BC-1131E499171A}" type="presOf" srcId="{242F9522-B958-4AC8-9971-94DF645F0F65}" destId="{DFDA7A0D-15CA-4E63-955F-9451AEE09335}" srcOrd="0" destOrd="0" presId="urn:microsoft.com/office/officeart/2005/8/layout/radial4"/>
    <dgm:cxn modelId="{6DD761E9-268B-4976-BA93-A6C68D90453C}" srcId="{6D4E8F15-C969-4255-9CC7-4102616EB81C}" destId="{E8C36B05-0031-44CE-BA18-9F090A141DFD}" srcOrd="7" destOrd="0" parTransId="{7C5A514E-69C6-4823-AE75-442F35A8B7BB}" sibTransId="{372FA5B4-9515-4815-9C0F-6B62BB1DF082}"/>
    <dgm:cxn modelId="{4E85A7F2-C702-4C19-BBEA-3CAAF32ED0BF}" type="presOf" srcId="{3A4AE448-35F3-46B4-860E-A0FE3B5EA4C2}" destId="{699729A8-051B-4231-A41C-FF2E2200D87C}" srcOrd="0" destOrd="0" presId="urn:microsoft.com/office/officeart/2005/8/layout/radial4"/>
    <dgm:cxn modelId="{B858B7F2-A799-44AB-A1D3-E8EB1E9702C8}" type="presOf" srcId="{315CE3FF-2BB4-49AF-A5D8-38026D01B113}" destId="{AD965EB2-C6BC-4A89-B71D-E0F95937F086}" srcOrd="0" destOrd="0" presId="urn:microsoft.com/office/officeart/2005/8/layout/radial4"/>
    <dgm:cxn modelId="{C148B8F2-A06E-4B4E-A369-4DC0DFFDDE62}" srcId="{6D4E8F15-C969-4255-9CC7-4102616EB81C}" destId="{E2311FC9-A8A2-49F4-8F90-91375D4B3E00}" srcOrd="4" destOrd="0" parTransId="{242F9522-B958-4AC8-9971-94DF645F0F65}" sibTransId="{4E87FF21-7528-4C8E-B905-6CC000412BD2}"/>
    <dgm:cxn modelId="{FA2521F4-B3BA-4D0F-823A-5930C5B2345A}" srcId="{6D4E8F15-C969-4255-9CC7-4102616EB81C}" destId="{1A6E61F4-88C8-4F58-A133-91EB98EB6EB2}" srcOrd="0" destOrd="0" parTransId="{315CE3FF-2BB4-49AF-A5D8-38026D01B113}" sibTransId="{8C552E66-013E-452F-819A-2D5B55297238}"/>
    <dgm:cxn modelId="{3031B0F8-BC46-4F1E-8CC2-A21A1C409911}" type="presOf" srcId="{3E820599-9601-46EA-A8CE-3E8FA2580342}" destId="{12870AE1-CAF3-47D4-829B-42CE8E4B34F6}" srcOrd="0" destOrd="0" presId="urn:microsoft.com/office/officeart/2005/8/layout/radial4"/>
    <dgm:cxn modelId="{3904FDFD-1113-44E5-A8AF-493366112172}" srcId="{6D4E8F15-C969-4255-9CC7-4102616EB81C}" destId="{9EA1C199-CB97-4B89-A653-6B22D2BE64C2}" srcOrd="3" destOrd="0" parTransId="{3E820599-9601-46EA-A8CE-3E8FA2580342}" sibTransId="{03E961CB-45C7-414C-B94F-41C022C98D3E}"/>
    <dgm:cxn modelId="{1DDAA0FF-83E0-4F11-90C5-21D5235E1188}" type="presOf" srcId="{7C5A514E-69C6-4823-AE75-442F35A8B7BB}" destId="{DA8F7ED8-D3FB-4CF8-99A5-2C2C72984032}" srcOrd="0" destOrd="0" presId="urn:microsoft.com/office/officeart/2005/8/layout/radial4"/>
    <dgm:cxn modelId="{73ACE963-F8C6-4E05-86D2-D622EF1B832C}" type="presParOf" srcId="{C5232A14-4607-433F-8BEE-7F02A9CAFD79}" destId="{75B014F6-A3F6-43B2-9351-B667E3E575E4}" srcOrd="0" destOrd="0" presId="urn:microsoft.com/office/officeart/2005/8/layout/radial4"/>
    <dgm:cxn modelId="{4FFE5087-4F66-4F35-B76D-B28E6A59A127}" type="presParOf" srcId="{C5232A14-4607-433F-8BEE-7F02A9CAFD79}" destId="{AD965EB2-C6BC-4A89-B71D-E0F95937F086}" srcOrd="1" destOrd="0" presId="urn:microsoft.com/office/officeart/2005/8/layout/radial4"/>
    <dgm:cxn modelId="{C74512F5-A762-4535-BCCF-C6FACC55EEB2}" type="presParOf" srcId="{C5232A14-4607-433F-8BEE-7F02A9CAFD79}" destId="{59B44B0D-D378-4BDC-BC7B-A4280187BC05}" srcOrd="2" destOrd="0" presId="urn:microsoft.com/office/officeart/2005/8/layout/radial4"/>
    <dgm:cxn modelId="{0314E995-1856-490A-8122-ED482700CFD5}" type="presParOf" srcId="{C5232A14-4607-433F-8BEE-7F02A9CAFD79}" destId="{E76D4381-8121-4C1B-81AE-9E8C7B30C349}" srcOrd="3" destOrd="0" presId="urn:microsoft.com/office/officeart/2005/8/layout/radial4"/>
    <dgm:cxn modelId="{AEAE5A2F-55A9-498F-B236-CB784D9088B1}" type="presParOf" srcId="{C5232A14-4607-433F-8BEE-7F02A9CAFD79}" destId="{2CB1117E-9C8A-4F8A-ABBB-508C4C7DBFE6}" srcOrd="4" destOrd="0" presId="urn:microsoft.com/office/officeart/2005/8/layout/radial4"/>
    <dgm:cxn modelId="{62546F85-473A-49D0-B582-8481FF1EE06A}" type="presParOf" srcId="{C5232A14-4607-433F-8BEE-7F02A9CAFD79}" destId="{699729A8-051B-4231-A41C-FF2E2200D87C}" srcOrd="5" destOrd="0" presId="urn:microsoft.com/office/officeart/2005/8/layout/radial4"/>
    <dgm:cxn modelId="{5A316519-FEF5-4092-8B98-D253CFAE2AC6}" type="presParOf" srcId="{C5232A14-4607-433F-8BEE-7F02A9CAFD79}" destId="{94294DE4-63AB-442D-9EAF-2F56EFA4DF9C}" srcOrd="6" destOrd="0" presId="urn:microsoft.com/office/officeart/2005/8/layout/radial4"/>
    <dgm:cxn modelId="{0CC34266-188B-4BF1-A0FF-D4E3FA97240D}" type="presParOf" srcId="{C5232A14-4607-433F-8BEE-7F02A9CAFD79}" destId="{12870AE1-CAF3-47D4-829B-42CE8E4B34F6}" srcOrd="7" destOrd="0" presId="urn:microsoft.com/office/officeart/2005/8/layout/radial4"/>
    <dgm:cxn modelId="{1A3C1D2B-56B4-429F-8899-028A0B857F94}" type="presParOf" srcId="{C5232A14-4607-433F-8BEE-7F02A9CAFD79}" destId="{9E8EFF6F-4062-4CF0-BD20-87954A1F3A6A}" srcOrd="8" destOrd="0" presId="urn:microsoft.com/office/officeart/2005/8/layout/radial4"/>
    <dgm:cxn modelId="{C7236BD6-00F9-45E0-935A-08FB2EC35287}" type="presParOf" srcId="{C5232A14-4607-433F-8BEE-7F02A9CAFD79}" destId="{DFDA7A0D-15CA-4E63-955F-9451AEE09335}" srcOrd="9" destOrd="0" presId="urn:microsoft.com/office/officeart/2005/8/layout/radial4"/>
    <dgm:cxn modelId="{A6DED5DE-1557-44FC-9B91-990A3B29DD6A}" type="presParOf" srcId="{C5232A14-4607-433F-8BEE-7F02A9CAFD79}" destId="{009F49E8-40E9-4C51-8E64-4C8D136D3059}" srcOrd="10" destOrd="0" presId="urn:microsoft.com/office/officeart/2005/8/layout/radial4"/>
    <dgm:cxn modelId="{CBA4BBA9-C857-4F03-8F9F-BECD920A7CDC}" type="presParOf" srcId="{C5232A14-4607-433F-8BEE-7F02A9CAFD79}" destId="{36C3B648-AA4A-43C5-A662-5DD723CDDF70}" srcOrd="11" destOrd="0" presId="urn:microsoft.com/office/officeart/2005/8/layout/radial4"/>
    <dgm:cxn modelId="{702AB7C5-3EC9-4088-8E2E-FF32D7C41014}" type="presParOf" srcId="{C5232A14-4607-433F-8BEE-7F02A9CAFD79}" destId="{5FAE69CE-CD52-4DA3-AC9C-7B56A5E119BA}" srcOrd="12" destOrd="0" presId="urn:microsoft.com/office/officeart/2005/8/layout/radial4"/>
    <dgm:cxn modelId="{4318089C-E5BC-4138-9AC0-881866F2C82A}" type="presParOf" srcId="{C5232A14-4607-433F-8BEE-7F02A9CAFD79}" destId="{4B1F0F1D-DF89-444D-9BF1-E61B61A07EEA}" srcOrd="13" destOrd="0" presId="urn:microsoft.com/office/officeart/2005/8/layout/radial4"/>
    <dgm:cxn modelId="{781E3876-DCA4-4439-A00A-F1C9C97CD333}" type="presParOf" srcId="{C5232A14-4607-433F-8BEE-7F02A9CAFD79}" destId="{5AEECB87-0DE3-4BF5-93E1-C8096B398F5F}" srcOrd="14" destOrd="0" presId="urn:microsoft.com/office/officeart/2005/8/layout/radial4"/>
    <dgm:cxn modelId="{FABDCAB1-6CED-4360-8C75-A49407964DD7}" type="presParOf" srcId="{C5232A14-4607-433F-8BEE-7F02A9CAFD79}" destId="{DA8F7ED8-D3FB-4CF8-99A5-2C2C72984032}" srcOrd="15" destOrd="0" presId="urn:microsoft.com/office/officeart/2005/8/layout/radial4"/>
    <dgm:cxn modelId="{7B57E2E2-D59E-4F27-9C83-9FD8D6C804E9}" type="presParOf" srcId="{C5232A14-4607-433F-8BEE-7F02A9CAFD79}" destId="{AD31B6B7-9EF2-4039-8B1B-069B49E90C0A}"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5575-3611-4A4A-A8CF-71FC5808740F}">
      <dsp:nvSpPr>
        <dsp:cNvPr id="0" name=""/>
        <dsp:cNvSpPr/>
      </dsp:nvSpPr>
      <dsp:spPr>
        <a:xfrm>
          <a:off x="3014900" y="1490900"/>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Aerospace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Medicine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Physicians</a:t>
          </a:r>
        </a:p>
      </dsp:txBody>
      <dsp:txXfrm>
        <a:off x="3180824" y="1656824"/>
        <a:ext cx="801151" cy="801151"/>
      </dsp:txXfrm>
    </dsp:sp>
    <dsp:sp modelId="{CB39FBDF-B20C-49CA-9B2E-82500E703475}">
      <dsp:nvSpPr>
        <dsp:cNvPr id="0" name=""/>
        <dsp:cNvSpPr/>
      </dsp:nvSpPr>
      <dsp:spPr>
        <a:xfrm rot="16200000">
          <a:off x="3410641" y="1305905"/>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2862" y="1311603"/>
        <a:ext cx="17075" cy="17075"/>
      </dsp:txXfrm>
    </dsp:sp>
    <dsp:sp modelId="{9F0164FE-E7E3-4BC2-8BAA-454CD75BB84F}">
      <dsp:nvSpPr>
        <dsp:cNvPr id="0" name=""/>
        <dsp:cNvSpPr/>
      </dsp:nvSpPr>
      <dsp:spPr>
        <a:xfrm>
          <a:off x="3014900" y="16383"/>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Military</a:t>
          </a:r>
        </a:p>
      </dsp:txBody>
      <dsp:txXfrm>
        <a:off x="3180824" y="182307"/>
        <a:ext cx="801151" cy="801151"/>
      </dsp:txXfrm>
    </dsp:sp>
    <dsp:sp modelId="{FDB9F395-FD8F-4384-8380-C5ACBE18F5B3}">
      <dsp:nvSpPr>
        <dsp:cNvPr id="0" name=""/>
        <dsp:cNvSpPr/>
      </dsp:nvSpPr>
      <dsp:spPr>
        <a:xfrm rot="19800000">
          <a:off x="4049125" y="1674534"/>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346" y="1680232"/>
        <a:ext cx="17075" cy="17075"/>
      </dsp:txXfrm>
    </dsp:sp>
    <dsp:sp modelId="{7060D82A-E733-4810-95EB-3410B7EC4E9D}">
      <dsp:nvSpPr>
        <dsp:cNvPr id="0" name=""/>
        <dsp:cNvSpPr/>
      </dsp:nvSpPr>
      <dsp:spPr>
        <a:xfrm>
          <a:off x="4291868" y="753641"/>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FAA/DOT</a:t>
          </a:r>
        </a:p>
      </dsp:txBody>
      <dsp:txXfrm>
        <a:off x="4457792" y="919565"/>
        <a:ext cx="801151" cy="801151"/>
      </dsp:txXfrm>
    </dsp:sp>
    <dsp:sp modelId="{25EE0F78-37ED-4E76-93D2-280DCCD6F135}">
      <dsp:nvSpPr>
        <dsp:cNvPr id="0" name=""/>
        <dsp:cNvSpPr/>
      </dsp:nvSpPr>
      <dsp:spPr>
        <a:xfrm rot="1800000">
          <a:off x="4049125" y="2411793"/>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11346" y="2417491"/>
        <a:ext cx="17075" cy="17075"/>
      </dsp:txXfrm>
    </dsp:sp>
    <dsp:sp modelId="{4459159D-6B34-4539-81B0-31DF931E34E8}">
      <dsp:nvSpPr>
        <dsp:cNvPr id="0" name=""/>
        <dsp:cNvSpPr/>
      </dsp:nvSpPr>
      <dsp:spPr>
        <a:xfrm>
          <a:off x="4291868" y="2228158"/>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Agencies</a:t>
          </a:r>
        </a:p>
      </dsp:txBody>
      <dsp:txXfrm>
        <a:off x="4457792" y="2394082"/>
        <a:ext cx="801151" cy="801151"/>
      </dsp:txXfrm>
    </dsp:sp>
    <dsp:sp modelId="{2407E2C8-AB37-4862-8A69-772DB4316CF5}">
      <dsp:nvSpPr>
        <dsp:cNvPr id="0" name=""/>
        <dsp:cNvSpPr/>
      </dsp:nvSpPr>
      <dsp:spPr>
        <a:xfrm rot="5400000">
          <a:off x="3410641" y="2780422"/>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72862" y="2786120"/>
        <a:ext cx="17075" cy="17075"/>
      </dsp:txXfrm>
    </dsp:sp>
    <dsp:sp modelId="{D7B859A7-0529-42DA-A013-7AC5F864F3AF}">
      <dsp:nvSpPr>
        <dsp:cNvPr id="0" name=""/>
        <dsp:cNvSpPr/>
      </dsp:nvSpPr>
      <dsp:spPr>
        <a:xfrm>
          <a:off x="3014900" y="2965416"/>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Space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Operations</a:t>
          </a:r>
        </a:p>
      </dsp:txBody>
      <dsp:txXfrm>
        <a:off x="3180824" y="3131340"/>
        <a:ext cx="801151" cy="801151"/>
      </dsp:txXfrm>
    </dsp:sp>
    <dsp:sp modelId="{D05D1AC0-7D51-4942-BA25-6B763A841540}">
      <dsp:nvSpPr>
        <dsp:cNvPr id="0" name=""/>
        <dsp:cNvSpPr/>
      </dsp:nvSpPr>
      <dsp:spPr>
        <a:xfrm rot="9000000">
          <a:off x="2772157" y="2411793"/>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4377" y="2417491"/>
        <a:ext cx="17075" cy="17075"/>
      </dsp:txXfrm>
    </dsp:sp>
    <dsp:sp modelId="{CCAA5F42-FC38-4A6A-809B-52871478BADA}">
      <dsp:nvSpPr>
        <dsp:cNvPr id="0" name=""/>
        <dsp:cNvSpPr/>
      </dsp:nvSpPr>
      <dsp:spPr>
        <a:xfrm>
          <a:off x="1737931" y="2228158"/>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Hyperbaric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Medicine</a:t>
          </a:r>
        </a:p>
      </dsp:txBody>
      <dsp:txXfrm>
        <a:off x="1903855" y="2394082"/>
        <a:ext cx="801151" cy="801151"/>
      </dsp:txXfrm>
    </dsp:sp>
    <dsp:sp modelId="{949DD188-954F-4A13-B815-6AC8A6799706}">
      <dsp:nvSpPr>
        <dsp:cNvPr id="0" name=""/>
        <dsp:cNvSpPr/>
      </dsp:nvSpPr>
      <dsp:spPr>
        <a:xfrm rot="12600000">
          <a:off x="2772157" y="1674534"/>
          <a:ext cx="341516" cy="28472"/>
        </a:xfrm>
        <a:custGeom>
          <a:avLst/>
          <a:gdLst/>
          <a:ahLst/>
          <a:cxnLst/>
          <a:rect l="0" t="0" r="0" b="0"/>
          <a:pathLst>
            <a:path>
              <a:moveTo>
                <a:pt x="0" y="14236"/>
              </a:moveTo>
              <a:lnTo>
                <a:pt x="341516" y="142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34377" y="1680232"/>
        <a:ext cx="17075" cy="17075"/>
      </dsp:txXfrm>
    </dsp:sp>
    <dsp:sp modelId="{F4B4A323-647F-47E8-9387-465BB1B3FE65}">
      <dsp:nvSpPr>
        <dsp:cNvPr id="0" name=""/>
        <dsp:cNvSpPr/>
      </dsp:nvSpPr>
      <dsp:spPr>
        <a:xfrm>
          <a:off x="1737931" y="753641"/>
          <a:ext cx="1132999" cy="113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Airline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Medical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 Departments</a:t>
          </a:r>
        </a:p>
      </dsp:txBody>
      <dsp:txXfrm>
        <a:off x="1903855" y="919565"/>
        <a:ext cx="801151" cy="801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0C632-5878-441F-B63D-D90AA85B8FF2}">
      <dsp:nvSpPr>
        <dsp:cNvPr id="0" name=""/>
        <dsp:cNvSpPr/>
      </dsp:nvSpPr>
      <dsp:spPr>
        <a:xfrm rot="16200000">
          <a:off x="1053516" y="-1053516"/>
          <a:ext cx="2362199" cy="446923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Hypoxic Hypoxia</a:t>
          </a:r>
        </a:p>
        <a:p>
          <a:pPr marL="0" lvl="0" indent="0" algn="ctr" defTabSz="933450">
            <a:lnSpc>
              <a:spcPct val="90000"/>
            </a:lnSpc>
            <a:spcBef>
              <a:spcPct val="0"/>
            </a:spcBef>
            <a:spcAft>
              <a:spcPct val="35000"/>
            </a:spcAft>
            <a:buNone/>
          </a:pPr>
          <a:r>
            <a:rPr lang="en-US" sz="2100" kern="1200" dirty="0">
              <a:solidFill>
                <a:schemeClr val="tx1"/>
              </a:solidFill>
            </a:rPr>
            <a:t>Oxygen deficiency from ineffective gas exchange at lung or inadequate oxygen inspiration</a:t>
          </a:r>
        </a:p>
      </dsp:txBody>
      <dsp:txXfrm rot="5400000">
        <a:off x="0" y="0"/>
        <a:ext cx="4469233" cy="1771650"/>
      </dsp:txXfrm>
    </dsp:sp>
    <dsp:sp modelId="{BE9EFEC2-6F94-4BCB-8ED6-E8FAF9486527}">
      <dsp:nvSpPr>
        <dsp:cNvPr id="0" name=""/>
        <dsp:cNvSpPr/>
      </dsp:nvSpPr>
      <dsp:spPr>
        <a:xfrm>
          <a:off x="4469233" y="0"/>
          <a:ext cx="4469233" cy="23621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err="1">
              <a:solidFill>
                <a:schemeClr val="tx1"/>
              </a:solidFill>
            </a:rPr>
            <a:t>Hypemic</a:t>
          </a:r>
          <a:r>
            <a:rPr lang="en-US" sz="2100" kern="1200" dirty="0">
              <a:solidFill>
                <a:schemeClr val="tx1"/>
              </a:solidFill>
            </a:rPr>
            <a:t> Hypoxia</a:t>
          </a:r>
        </a:p>
        <a:p>
          <a:pPr marL="0" lvl="0" indent="0" algn="ctr" defTabSz="933450">
            <a:lnSpc>
              <a:spcPct val="90000"/>
            </a:lnSpc>
            <a:spcBef>
              <a:spcPct val="0"/>
            </a:spcBef>
            <a:spcAft>
              <a:spcPct val="35000"/>
            </a:spcAft>
            <a:buNone/>
          </a:pPr>
          <a:r>
            <a:rPr lang="en-US" sz="2100" kern="1200" dirty="0">
              <a:solidFill>
                <a:schemeClr val="tx1"/>
              </a:solidFill>
            </a:rPr>
            <a:t>Oxygen deficiency from reduced oxygen carrying capacity in the blood</a:t>
          </a:r>
        </a:p>
      </dsp:txBody>
      <dsp:txXfrm>
        <a:off x="4469233" y="0"/>
        <a:ext cx="4469233" cy="1771650"/>
      </dsp:txXfrm>
    </dsp:sp>
    <dsp:sp modelId="{940B47D8-ABAA-44DD-90EB-7D4C0F4EEB43}">
      <dsp:nvSpPr>
        <dsp:cNvPr id="0" name=""/>
        <dsp:cNvSpPr/>
      </dsp:nvSpPr>
      <dsp:spPr>
        <a:xfrm rot="10800000">
          <a:off x="0" y="2362199"/>
          <a:ext cx="4469233" cy="236219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err="1">
              <a:solidFill>
                <a:schemeClr val="tx1"/>
              </a:solidFill>
            </a:rPr>
            <a:t>Histotoxic</a:t>
          </a:r>
          <a:r>
            <a:rPr lang="en-US" sz="2100" kern="1200" dirty="0">
              <a:solidFill>
                <a:schemeClr val="tx1"/>
              </a:solidFill>
            </a:rPr>
            <a:t> Hypoxia</a:t>
          </a:r>
        </a:p>
        <a:p>
          <a:pPr marL="0" lvl="0" indent="0" algn="ctr" defTabSz="933450">
            <a:lnSpc>
              <a:spcPct val="90000"/>
            </a:lnSpc>
            <a:spcBef>
              <a:spcPct val="0"/>
            </a:spcBef>
            <a:spcAft>
              <a:spcPct val="35000"/>
            </a:spcAft>
            <a:buNone/>
          </a:pPr>
          <a:r>
            <a:rPr lang="en-US" sz="2100" kern="1200" dirty="0">
              <a:solidFill>
                <a:schemeClr val="tx1"/>
              </a:solidFill>
            </a:rPr>
            <a:t> Oxygen deficiency from inability to use oxygen at the molecular level </a:t>
          </a:r>
        </a:p>
        <a:p>
          <a:pPr marL="0" lvl="0" indent="0" algn="ctr" defTabSz="933450">
            <a:lnSpc>
              <a:spcPct val="90000"/>
            </a:lnSpc>
            <a:spcBef>
              <a:spcPct val="0"/>
            </a:spcBef>
            <a:spcAft>
              <a:spcPct val="35000"/>
            </a:spcAft>
            <a:buNone/>
          </a:pPr>
          <a:endParaRPr lang="en-US" sz="2100" kern="1200" dirty="0"/>
        </a:p>
      </dsp:txBody>
      <dsp:txXfrm rot="10800000">
        <a:off x="0" y="2952749"/>
        <a:ext cx="4469233" cy="1771650"/>
      </dsp:txXfrm>
    </dsp:sp>
    <dsp:sp modelId="{9647E5E6-E010-4D21-97F1-BC1C9F2842E2}">
      <dsp:nvSpPr>
        <dsp:cNvPr id="0" name=""/>
        <dsp:cNvSpPr/>
      </dsp:nvSpPr>
      <dsp:spPr>
        <a:xfrm rot="5400000">
          <a:off x="5522750" y="1308683"/>
          <a:ext cx="2362199" cy="446923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Stagnant Hypoxia</a:t>
          </a:r>
        </a:p>
        <a:p>
          <a:pPr marL="0" lvl="0" indent="0" algn="ctr" defTabSz="933450">
            <a:lnSpc>
              <a:spcPct val="90000"/>
            </a:lnSpc>
            <a:spcBef>
              <a:spcPct val="0"/>
            </a:spcBef>
            <a:spcAft>
              <a:spcPct val="35000"/>
            </a:spcAft>
            <a:buNone/>
          </a:pPr>
          <a:r>
            <a:rPr lang="en-US" sz="2100" kern="1200" dirty="0">
              <a:solidFill>
                <a:schemeClr val="tx1"/>
              </a:solidFill>
            </a:rPr>
            <a:t>Oxygen deficiency from inadequate delivery of blood flow.</a:t>
          </a:r>
        </a:p>
      </dsp:txBody>
      <dsp:txXfrm rot="-5400000">
        <a:off x="4469234" y="2952749"/>
        <a:ext cx="4469233" cy="1771650"/>
      </dsp:txXfrm>
    </dsp:sp>
    <dsp:sp modelId="{647F12EE-4077-40CD-9A6A-2121D9D277DD}">
      <dsp:nvSpPr>
        <dsp:cNvPr id="0" name=""/>
        <dsp:cNvSpPr/>
      </dsp:nvSpPr>
      <dsp:spPr>
        <a:xfrm>
          <a:off x="3062256" y="1771649"/>
          <a:ext cx="2681540" cy="1181099"/>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Causes of Hypoxia </a:t>
          </a:r>
        </a:p>
      </dsp:txBody>
      <dsp:txXfrm>
        <a:off x="3119913" y="1829306"/>
        <a:ext cx="2566226" cy="1065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8B2D-261D-491A-9077-93232978D36B}">
      <dsp:nvSpPr>
        <dsp:cNvPr id="0" name=""/>
        <dsp:cNvSpPr/>
      </dsp:nvSpPr>
      <dsp:spPr>
        <a:xfrm>
          <a:off x="103463" y="0"/>
          <a:ext cx="3517348" cy="188712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836A7C6-4643-45D1-B428-2C2B79AC9C3A}">
      <dsp:nvSpPr>
        <dsp:cNvPr id="0" name=""/>
        <dsp:cNvSpPr/>
      </dsp:nvSpPr>
      <dsp:spPr>
        <a:xfrm>
          <a:off x="207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High Altitude</a:t>
          </a:r>
        </a:p>
      </dsp:txBody>
      <dsp:txXfrm>
        <a:off x="38920" y="602985"/>
        <a:ext cx="922426" cy="681150"/>
      </dsp:txXfrm>
    </dsp:sp>
    <dsp:sp modelId="{9726E108-817B-4BB0-8D88-62AB763E6710}">
      <dsp:nvSpPr>
        <dsp:cNvPr id="0" name=""/>
        <dsp:cNvSpPr/>
      </dsp:nvSpPr>
      <dsp:spPr>
        <a:xfrm>
          <a:off x="104800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Low  Pressure </a:t>
          </a:r>
        </a:p>
      </dsp:txBody>
      <dsp:txXfrm>
        <a:off x="1084850" y="602985"/>
        <a:ext cx="922426" cy="681150"/>
      </dsp:txXfrm>
    </dsp:sp>
    <dsp:sp modelId="{77E4C17B-D03E-4BE7-A777-033FD660CC90}">
      <dsp:nvSpPr>
        <dsp:cNvPr id="0" name=""/>
        <dsp:cNvSpPr/>
      </dsp:nvSpPr>
      <dsp:spPr>
        <a:xfrm>
          <a:off x="209393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Low Partial Pressure O</a:t>
          </a:r>
          <a:r>
            <a:rPr lang="en-US" sz="1300" kern="1200" baseline="-25000" dirty="0">
              <a:solidFill>
                <a:schemeClr val="tx1"/>
              </a:solidFill>
            </a:rPr>
            <a:t>2</a:t>
          </a:r>
        </a:p>
      </dsp:txBody>
      <dsp:txXfrm>
        <a:off x="2130780" y="602985"/>
        <a:ext cx="922426" cy="681150"/>
      </dsp:txXfrm>
    </dsp:sp>
    <dsp:sp modelId="{C83AAB67-171C-442A-9BC9-94E0382A95FE}">
      <dsp:nvSpPr>
        <dsp:cNvPr id="0" name=""/>
        <dsp:cNvSpPr/>
      </dsp:nvSpPr>
      <dsp:spPr>
        <a:xfrm>
          <a:off x="3139861" y="566136"/>
          <a:ext cx="996124" cy="7548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Increased Danger of Hypoxia</a:t>
          </a:r>
        </a:p>
      </dsp:txBody>
      <dsp:txXfrm>
        <a:off x="3176710" y="602985"/>
        <a:ext cx="922426" cy="681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8E8FD-037C-4A95-8F40-3DEBCDE16D0A}">
      <dsp:nvSpPr>
        <dsp:cNvPr id="0" name=""/>
        <dsp:cNvSpPr/>
      </dsp:nvSpPr>
      <dsp:spPr>
        <a:xfrm>
          <a:off x="1051709" y="3570"/>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Ascent</a:t>
          </a:r>
        </a:p>
      </dsp:txBody>
      <dsp:txXfrm>
        <a:off x="1066437" y="18298"/>
        <a:ext cx="1981924" cy="473389"/>
      </dsp:txXfrm>
    </dsp:sp>
    <dsp:sp modelId="{87256B9E-0EF8-47EE-BBA2-C9BC06D21548}">
      <dsp:nvSpPr>
        <dsp:cNvPr id="0" name=""/>
        <dsp:cNvSpPr/>
      </dsp:nvSpPr>
      <dsp:spPr>
        <a:xfrm rot="5400000">
          <a:off x="1963116" y="518986"/>
          <a:ext cx="18856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989515" y="537843"/>
        <a:ext cx="135768" cy="131996"/>
      </dsp:txXfrm>
    </dsp:sp>
    <dsp:sp modelId="{BF5ED728-8BDE-4174-8AAB-C6BD1E1DE64E}">
      <dsp:nvSpPr>
        <dsp:cNvPr id="0" name=""/>
        <dsp:cNvSpPr/>
      </dsp:nvSpPr>
      <dsp:spPr>
        <a:xfrm>
          <a:off x="1051709" y="757837"/>
          <a:ext cx="2011380" cy="836588"/>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Decompression</a:t>
          </a:r>
        </a:p>
        <a:p>
          <a:pPr marL="0" lvl="0" indent="0" algn="ctr" defTabSz="533400">
            <a:lnSpc>
              <a:spcPct val="90000"/>
            </a:lnSpc>
            <a:spcBef>
              <a:spcPct val="0"/>
            </a:spcBef>
            <a:spcAft>
              <a:spcPct val="35000"/>
            </a:spcAft>
            <a:buNone/>
          </a:pPr>
          <a:r>
            <a:rPr lang="en-US" sz="1200" b="1" kern="1200" dirty="0">
              <a:solidFill>
                <a:schemeClr val="tx1"/>
              </a:solidFill>
            </a:rPr>
            <a:t>Barometric  Pressure (P</a:t>
          </a:r>
          <a:r>
            <a:rPr lang="en-US" sz="1050" b="1" kern="1200" dirty="0">
              <a:solidFill>
                <a:schemeClr val="tx1"/>
              </a:solidFill>
            </a:rPr>
            <a:t>B</a:t>
          </a:r>
          <a:r>
            <a:rPr lang="en-US" sz="1600" b="1" kern="1200" dirty="0">
              <a:solidFill>
                <a:schemeClr val="tx1"/>
              </a:solidFill>
            </a:rPr>
            <a:t>) </a:t>
          </a:r>
        </a:p>
        <a:p>
          <a:pPr marL="0" lvl="0" indent="0" algn="ctr" defTabSz="533400">
            <a:lnSpc>
              <a:spcPct val="90000"/>
            </a:lnSpc>
            <a:spcBef>
              <a:spcPct val="0"/>
            </a:spcBef>
            <a:spcAft>
              <a:spcPct val="35000"/>
            </a:spcAft>
            <a:buNone/>
          </a:pPr>
          <a:r>
            <a:rPr lang="en-US" sz="1200" b="1" kern="1200" dirty="0">
              <a:solidFill>
                <a:schemeClr val="tx1"/>
              </a:solidFill>
            </a:rPr>
            <a:t>Decrease</a:t>
          </a:r>
        </a:p>
      </dsp:txBody>
      <dsp:txXfrm>
        <a:off x="1076212" y="782340"/>
        <a:ext cx="1962374" cy="787582"/>
      </dsp:txXfrm>
    </dsp:sp>
    <dsp:sp modelId="{5FF6C159-1F12-4BE9-B563-149EC9DA0DB5}">
      <dsp:nvSpPr>
        <dsp:cNvPr id="0" name=""/>
        <dsp:cNvSpPr/>
      </dsp:nvSpPr>
      <dsp:spPr>
        <a:xfrm rot="5400000">
          <a:off x="1963116" y="1606997"/>
          <a:ext cx="18856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989515" y="1625854"/>
        <a:ext cx="135768" cy="131996"/>
      </dsp:txXfrm>
    </dsp:sp>
    <dsp:sp modelId="{5BD4F57B-3ED0-4179-92AD-FE5E35C895F4}">
      <dsp:nvSpPr>
        <dsp:cNvPr id="0" name=""/>
        <dsp:cNvSpPr/>
      </dsp:nvSpPr>
      <dsp:spPr>
        <a:xfrm>
          <a:off x="1051709" y="1845849"/>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rPr>
            <a:t>Supersaturation</a:t>
          </a:r>
          <a:endParaRPr lang="en-US" sz="1200" b="1" kern="1200" dirty="0">
            <a:solidFill>
              <a:schemeClr val="tx1"/>
            </a:solidFill>
          </a:endParaRPr>
        </a:p>
        <a:p>
          <a:pPr marL="0" lvl="0" indent="0" algn="ctr" defTabSz="533400">
            <a:lnSpc>
              <a:spcPct val="90000"/>
            </a:lnSpc>
            <a:spcBef>
              <a:spcPct val="0"/>
            </a:spcBef>
            <a:spcAft>
              <a:spcPct val="35000"/>
            </a:spcAft>
            <a:buNone/>
          </a:pPr>
          <a:r>
            <a:rPr lang="en-US" sz="1800" kern="1200" dirty="0">
              <a:solidFill>
                <a:schemeClr val="tx1"/>
              </a:solidFill>
            </a:rPr>
            <a:t>P</a:t>
          </a:r>
          <a:r>
            <a:rPr lang="en-US" sz="1100" b="1" kern="1200" dirty="0">
              <a:solidFill>
                <a:schemeClr val="tx1"/>
              </a:solidFill>
            </a:rPr>
            <a:t>N</a:t>
          </a:r>
          <a:r>
            <a:rPr lang="en-US" sz="900" b="1" kern="1200" baseline="-25000" dirty="0">
              <a:solidFill>
                <a:schemeClr val="tx1"/>
              </a:solidFill>
            </a:rPr>
            <a:t>2</a:t>
          </a:r>
          <a:r>
            <a:rPr lang="en-US" sz="1800" kern="1200" dirty="0">
              <a:solidFill>
                <a:schemeClr val="tx1"/>
              </a:solidFill>
            </a:rPr>
            <a:t>  &gt;  P</a:t>
          </a:r>
          <a:r>
            <a:rPr lang="en-US" sz="1100" b="1" kern="1200" dirty="0">
              <a:solidFill>
                <a:schemeClr val="tx1"/>
              </a:solidFill>
            </a:rPr>
            <a:t>B</a:t>
          </a:r>
          <a:r>
            <a:rPr lang="en-US" sz="1800" kern="1200" dirty="0">
              <a:solidFill>
                <a:schemeClr val="tx1"/>
              </a:solidFill>
            </a:rPr>
            <a:t>  </a:t>
          </a:r>
        </a:p>
      </dsp:txBody>
      <dsp:txXfrm>
        <a:off x="1066437" y="1860577"/>
        <a:ext cx="1981924" cy="473389"/>
      </dsp:txXfrm>
    </dsp:sp>
    <dsp:sp modelId="{D71B742E-5F1B-423A-BFB5-AFF6F51EA928}">
      <dsp:nvSpPr>
        <dsp:cNvPr id="0" name=""/>
        <dsp:cNvSpPr/>
      </dsp:nvSpPr>
      <dsp:spPr>
        <a:xfrm rot="5400000">
          <a:off x="1963116" y="2361265"/>
          <a:ext cx="18856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1989515" y="2380122"/>
        <a:ext cx="135768" cy="131996"/>
      </dsp:txXfrm>
    </dsp:sp>
    <dsp:sp modelId="{39BA78B9-88D0-4C73-B3CF-E001BE4E0576}">
      <dsp:nvSpPr>
        <dsp:cNvPr id="0" name=""/>
        <dsp:cNvSpPr/>
      </dsp:nvSpPr>
      <dsp:spPr>
        <a:xfrm>
          <a:off x="1051709" y="2600116"/>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Pathologic (Nitrogen) Bubble Formation</a:t>
          </a:r>
        </a:p>
      </dsp:txBody>
      <dsp:txXfrm>
        <a:off x="1066437" y="2614844"/>
        <a:ext cx="1981924" cy="473389"/>
      </dsp:txXfrm>
    </dsp:sp>
    <dsp:sp modelId="{FA649D7D-B90F-4964-B046-52CA0F8A8838}">
      <dsp:nvSpPr>
        <dsp:cNvPr id="0" name=""/>
        <dsp:cNvSpPr/>
      </dsp:nvSpPr>
      <dsp:spPr>
        <a:xfrm rot="5331110">
          <a:off x="1971234" y="3114741"/>
          <a:ext cx="187416" cy="22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96495" y="3134178"/>
        <a:ext cx="135768" cy="131191"/>
      </dsp:txXfrm>
    </dsp:sp>
    <dsp:sp modelId="{48CCCFE9-9D6E-498A-B144-8186F237A944}">
      <dsp:nvSpPr>
        <dsp:cNvPr id="0" name=""/>
        <dsp:cNvSpPr/>
      </dsp:nvSpPr>
      <dsp:spPr>
        <a:xfrm>
          <a:off x="1066794" y="3352800"/>
          <a:ext cx="2011380" cy="50284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DCS</a:t>
          </a:r>
        </a:p>
      </dsp:txBody>
      <dsp:txXfrm>
        <a:off x="1081522" y="3367528"/>
        <a:ext cx="1981924" cy="473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014F6-A3F6-43B2-9351-B667E3E575E4}">
      <dsp:nvSpPr>
        <dsp:cNvPr id="0" name=""/>
        <dsp:cNvSpPr/>
      </dsp:nvSpPr>
      <dsp:spPr>
        <a:xfrm>
          <a:off x="2877160" y="2693850"/>
          <a:ext cx="1637079" cy="16370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00"/>
              </a:solidFill>
            </a:rPr>
            <a:t>Cabin Air Quality Factors</a:t>
          </a:r>
        </a:p>
      </dsp:txBody>
      <dsp:txXfrm>
        <a:off x="3116905" y="2933595"/>
        <a:ext cx="1157589" cy="1157589"/>
      </dsp:txXfrm>
    </dsp:sp>
    <dsp:sp modelId="{AD965EB2-C6BC-4A89-B71D-E0F95937F086}">
      <dsp:nvSpPr>
        <dsp:cNvPr id="0" name=""/>
        <dsp:cNvSpPr/>
      </dsp:nvSpPr>
      <dsp:spPr>
        <a:xfrm rot="10800000">
          <a:off x="575944" y="3279105"/>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9B44B0D-D378-4BDC-BC7B-A4280187BC05}">
      <dsp:nvSpPr>
        <dsp:cNvPr id="0" name=""/>
        <dsp:cNvSpPr/>
      </dsp:nvSpPr>
      <dsp:spPr>
        <a:xfrm>
          <a:off x="2966" y="3054007"/>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Pressure</a:t>
          </a:r>
        </a:p>
      </dsp:txBody>
      <dsp:txXfrm>
        <a:off x="29817" y="3080858"/>
        <a:ext cx="1092253" cy="863062"/>
      </dsp:txXfrm>
    </dsp:sp>
    <dsp:sp modelId="{E76D4381-8121-4C1B-81AE-9E8C7B30C349}">
      <dsp:nvSpPr>
        <dsp:cNvPr id="0" name=""/>
        <dsp:cNvSpPr/>
      </dsp:nvSpPr>
      <dsp:spPr>
        <a:xfrm rot="12342857">
          <a:off x="777218" y="2397267"/>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B1117E-9C8A-4F8A-ABBB-508C4C7DBFE6}">
      <dsp:nvSpPr>
        <dsp:cNvPr id="0" name=""/>
        <dsp:cNvSpPr/>
      </dsp:nvSpPr>
      <dsp:spPr>
        <a:xfrm>
          <a:off x="311919" y="1700396"/>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Oxygen</a:t>
          </a:r>
        </a:p>
      </dsp:txBody>
      <dsp:txXfrm>
        <a:off x="338770" y="1727247"/>
        <a:ext cx="1092253" cy="863062"/>
      </dsp:txXfrm>
    </dsp:sp>
    <dsp:sp modelId="{699729A8-051B-4231-A41C-FF2E2200D87C}">
      <dsp:nvSpPr>
        <dsp:cNvPr id="0" name=""/>
        <dsp:cNvSpPr/>
      </dsp:nvSpPr>
      <dsp:spPr>
        <a:xfrm rot="13870432">
          <a:off x="1264887" y="1660312"/>
          <a:ext cx="2256107"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294DE4-63AB-442D-9EAF-2F56EFA4DF9C}">
      <dsp:nvSpPr>
        <dsp:cNvPr id="0" name=""/>
        <dsp:cNvSpPr/>
      </dsp:nvSpPr>
      <dsp:spPr>
        <a:xfrm>
          <a:off x="1112719" y="556401"/>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Carbon Dioxide</a:t>
          </a:r>
        </a:p>
      </dsp:txBody>
      <dsp:txXfrm>
        <a:off x="1139570" y="583252"/>
        <a:ext cx="1092253" cy="863062"/>
      </dsp:txXfrm>
    </dsp:sp>
    <dsp:sp modelId="{12870AE1-CAF3-47D4-829B-42CE8E4B34F6}">
      <dsp:nvSpPr>
        <dsp:cNvPr id="0" name=""/>
        <dsp:cNvSpPr/>
      </dsp:nvSpPr>
      <dsp:spPr>
        <a:xfrm rot="15428571">
          <a:off x="2156116" y="1297631"/>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8EFF6F-4062-4CF0-BD20-87954A1F3A6A}">
      <dsp:nvSpPr>
        <dsp:cNvPr id="0" name=""/>
        <dsp:cNvSpPr/>
      </dsp:nvSpPr>
      <dsp:spPr>
        <a:xfrm>
          <a:off x="2428511" y="12470"/>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Temperature</a:t>
          </a:r>
        </a:p>
      </dsp:txBody>
      <dsp:txXfrm>
        <a:off x="2455362" y="39321"/>
        <a:ext cx="1092253" cy="863062"/>
      </dsp:txXfrm>
    </dsp:sp>
    <dsp:sp modelId="{DFDA7A0D-15CA-4E63-955F-9451AEE09335}">
      <dsp:nvSpPr>
        <dsp:cNvPr id="0" name=""/>
        <dsp:cNvSpPr/>
      </dsp:nvSpPr>
      <dsp:spPr>
        <a:xfrm rot="16971429">
          <a:off x="3060633" y="1297631"/>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9F49E8-40E9-4C51-8E64-4C8D136D3059}">
      <dsp:nvSpPr>
        <dsp:cNvPr id="0" name=""/>
        <dsp:cNvSpPr/>
      </dsp:nvSpPr>
      <dsp:spPr>
        <a:xfrm>
          <a:off x="3816933" y="12470"/>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Ozone</a:t>
          </a:r>
        </a:p>
      </dsp:txBody>
      <dsp:txXfrm>
        <a:off x="3843784" y="39321"/>
        <a:ext cx="1092253" cy="863062"/>
      </dsp:txXfrm>
    </dsp:sp>
    <dsp:sp modelId="{36C3B648-AA4A-43C5-A662-5DD723CDDF70}">
      <dsp:nvSpPr>
        <dsp:cNvPr id="0" name=""/>
        <dsp:cNvSpPr/>
      </dsp:nvSpPr>
      <dsp:spPr>
        <a:xfrm rot="18514286">
          <a:off x="3875575" y="1690087"/>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AE69CE-CD52-4DA3-AC9C-7B56A5E119BA}">
      <dsp:nvSpPr>
        <dsp:cNvPr id="0" name=""/>
        <dsp:cNvSpPr/>
      </dsp:nvSpPr>
      <dsp:spPr>
        <a:xfrm>
          <a:off x="5067858" y="614884"/>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Humidity</a:t>
          </a:r>
        </a:p>
      </dsp:txBody>
      <dsp:txXfrm>
        <a:off x="5094709" y="641735"/>
        <a:ext cx="1092253" cy="863062"/>
      </dsp:txXfrm>
    </dsp:sp>
    <dsp:sp modelId="{4B1F0F1D-DF89-444D-9BF1-E61B61A07EEA}">
      <dsp:nvSpPr>
        <dsp:cNvPr id="0" name=""/>
        <dsp:cNvSpPr/>
      </dsp:nvSpPr>
      <dsp:spPr>
        <a:xfrm rot="20057143">
          <a:off x="4439532" y="2397267"/>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EECB87-0DE3-4BF5-93E1-C8096B398F5F}">
      <dsp:nvSpPr>
        <dsp:cNvPr id="0" name=""/>
        <dsp:cNvSpPr/>
      </dsp:nvSpPr>
      <dsp:spPr>
        <a:xfrm>
          <a:off x="5933525" y="1700396"/>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rgbClr val="FFFF00"/>
              </a:solidFill>
            </a:rPr>
            <a:t>Bioaerosols</a:t>
          </a:r>
          <a:endParaRPr lang="en-US" sz="1400" kern="1200" dirty="0">
            <a:solidFill>
              <a:srgbClr val="FFFF00"/>
            </a:solidFill>
          </a:endParaRPr>
        </a:p>
      </dsp:txBody>
      <dsp:txXfrm>
        <a:off x="5960376" y="1727247"/>
        <a:ext cx="1092253" cy="863062"/>
      </dsp:txXfrm>
    </dsp:sp>
    <dsp:sp modelId="{DA8F7ED8-D3FB-4CF8-99A5-2C2C72984032}">
      <dsp:nvSpPr>
        <dsp:cNvPr id="0" name=""/>
        <dsp:cNvSpPr/>
      </dsp:nvSpPr>
      <dsp:spPr>
        <a:xfrm>
          <a:off x="4640806" y="3279105"/>
          <a:ext cx="2174649" cy="46656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31B6B7-9EF2-4039-8B1B-069B49E90C0A}">
      <dsp:nvSpPr>
        <dsp:cNvPr id="0" name=""/>
        <dsp:cNvSpPr/>
      </dsp:nvSpPr>
      <dsp:spPr>
        <a:xfrm>
          <a:off x="6242478" y="3054007"/>
          <a:ext cx="1145955" cy="91676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00"/>
              </a:solidFill>
            </a:rPr>
            <a:t>Tobacco</a:t>
          </a:r>
        </a:p>
      </dsp:txBody>
      <dsp:txXfrm>
        <a:off x="6269329" y="3080858"/>
        <a:ext cx="1092253" cy="86306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100000"/>
              </a:lnSpc>
              <a:spcBef>
                <a:spcPct val="0"/>
              </a:spcBef>
              <a:defRPr sz="1200" b="0">
                <a:solidFill>
                  <a:schemeClr val="tx1"/>
                </a:solidFil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lnSpc>
                <a:spcPct val="100000"/>
              </a:lnSpc>
              <a:spcBef>
                <a:spcPct val="0"/>
              </a:spcBef>
              <a:defRPr sz="1200" b="0" smtClean="0">
                <a:solidFill>
                  <a:schemeClr val="tx1"/>
                </a:solidFill>
              </a:defRPr>
            </a:lvl1pPr>
          </a:lstStyle>
          <a:p>
            <a:pPr>
              <a:defRPr/>
            </a:pPr>
            <a:fld id="{C43FF8C6-5E0A-4346-84CB-68651F3E5C22}" type="datetimeFigureOut">
              <a:rPr lang="en-US"/>
              <a:pPr>
                <a:defRPr/>
              </a:pPr>
              <a:t>7/9/2018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100000"/>
              </a:lnSpc>
              <a:spcBef>
                <a:spcPct val="0"/>
              </a:spcBef>
              <a:defRPr sz="1200" b="0">
                <a:solidFill>
                  <a:schemeClr val="tx1"/>
                </a:solidFil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lnSpc>
                <a:spcPct val="100000"/>
              </a:lnSpc>
              <a:spcBef>
                <a:spcPct val="0"/>
              </a:spcBef>
              <a:defRPr sz="1200" b="0" smtClean="0">
                <a:solidFill>
                  <a:schemeClr val="tx1"/>
                </a:solidFill>
              </a:defRPr>
            </a:lvl1pPr>
          </a:lstStyle>
          <a:p>
            <a:pPr>
              <a:defRPr/>
            </a:pPr>
            <a:fld id="{EE7CFA84-48B4-4CF1-B636-51B5F0FA7E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A69A8-E59B-4C9E-B6DE-4F9B71F2DF0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00A9DF-333D-42B7-A730-141DDC5032B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19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B1F947-AB3F-4EE6-97EC-DD646DC5637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046B43-52BB-4703-90D4-19DD6263A88B}" type="slidenum">
              <a:rPr lang="en-US"/>
              <a:pPr/>
              <a:t>15</a:t>
            </a:fld>
            <a:endParaRPr lang="en-US"/>
          </a:p>
        </p:txBody>
      </p:sp>
      <p:sp>
        <p:nvSpPr>
          <p:cNvPr id="4608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FD1662-93CF-4DA5-9F6A-8FB69EABF46A}"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84B069-0815-4F9A-B059-6EEEB457BD15}" type="slidenum">
              <a:rPr lang="en-US"/>
              <a:pPr/>
              <a:t>18</a:t>
            </a:fld>
            <a:endParaRPr lang="en-US"/>
          </a:p>
        </p:txBody>
      </p:sp>
      <p:sp>
        <p:nvSpPr>
          <p:cNvPr id="522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A2FBDE-64A0-4A80-860E-0D5725DFBB7B}" type="slidenum">
              <a:rPr lang="en-US"/>
              <a:pPr/>
              <a:t>19</a:t>
            </a:fld>
            <a:endParaRPr lang="en-US"/>
          </a:p>
        </p:txBody>
      </p:sp>
      <p:sp>
        <p:nvSpPr>
          <p:cNvPr id="5427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C80A80-EE3F-4FD8-8A54-EFC597368C6F}" type="slidenum">
              <a:rPr lang="en-US"/>
              <a:pPr/>
              <a:t>20</a:t>
            </a:fld>
            <a:endParaRPr lang="en-US"/>
          </a:p>
        </p:txBody>
      </p:sp>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04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527588-3B1C-479B-82F1-7FF03A8F9B92}" type="slidenum">
              <a:rPr lang="en-US"/>
              <a:pPr/>
              <a:t>23</a:t>
            </a:fld>
            <a:endParaRPr lang="en-US"/>
          </a:p>
        </p:txBody>
      </p:sp>
      <p:sp>
        <p:nvSpPr>
          <p:cNvPr id="6246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4E433E-1FD9-4F39-8A55-5BD63C68D73D}" type="slidenum">
              <a:rPr lang="en-US"/>
              <a:pPr/>
              <a:t>24</a:t>
            </a:fld>
            <a:endParaRPr lang="en-US"/>
          </a:p>
        </p:txBody>
      </p:sp>
      <p:sp>
        <p:nvSpPr>
          <p:cNvPr id="6451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CBB18-37AC-4BB3-8C61-2F4941FB424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lnSpc>
                <a:spcPct val="100000"/>
              </a:lnSpc>
              <a:spcBef>
                <a:spcPct val="0"/>
              </a:spcBef>
            </a:pPr>
            <a:fld id="{F4214F0E-B78D-42B0-985C-5CEE698A6770}" type="slidenum">
              <a:rPr lang="en-US" sz="1200" b="0">
                <a:solidFill>
                  <a:schemeClr val="tx1"/>
                </a:solidFill>
              </a:rPr>
              <a:pPr algn="r">
                <a:lnSpc>
                  <a:spcPct val="100000"/>
                </a:lnSpc>
                <a:spcBef>
                  <a:spcPct val="0"/>
                </a:spcBef>
              </a:pPr>
              <a:t>27</a:t>
            </a:fld>
            <a:endParaRPr lang="en-US" sz="1200" b="0">
              <a:solidFill>
                <a:schemeClr val="tx1"/>
              </a:solidFill>
            </a:endParaRPr>
          </a:p>
        </p:txBody>
      </p:sp>
      <p:sp>
        <p:nvSpPr>
          <p:cNvPr id="7065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A4B9F4-DED5-4C99-95FD-D86FCD65091F}"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50A74-0FB8-4376-819D-E0127FD81024}"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0C0BC1-C75A-407C-B51D-BEFE7DF02FC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C2A545-E0E3-4953-8CA0-8061E8C3B030}"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5EB0B-AFB2-47BD-8282-C75B9B05EECB}"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808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26301D6-2842-4478-8EBA-71E6582CE3EC}" type="slidenum">
              <a:rPr lang="en-US"/>
              <a:pPr/>
              <a:t>33</a:t>
            </a:fld>
            <a:endParaRPr lang="en-US"/>
          </a:p>
        </p:txBody>
      </p:sp>
      <p:sp>
        <p:nvSpPr>
          <p:cNvPr id="8294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E5B44B-9248-4C21-ABB2-157C258AF36D}"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870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890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911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F54980-12AE-4FC1-80C9-9E9821D7FF5D}"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3E97B0-DDC9-4CF6-B343-9F7BBEBACC38}"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59D1D3-9F0C-4A30-9267-FA35A89DE8CE}"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D77D05-67C3-4A2A-B2FF-D70462C19973}"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6097FE-CB54-42FE-84F4-102E52020031}" type="slidenum">
              <a:rPr lang="en-US"/>
              <a:pPr/>
              <a:t>43</a:t>
            </a:fld>
            <a:endParaRPr lang="en-US"/>
          </a:p>
        </p:txBody>
      </p:sp>
      <p:sp>
        <p:nvSpPr>
          <p:cNvPr id="1034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AA6F77-7B4E-4254-AB97-3D3210161891}" type="slidenum">
              <a:rPr lang="en-US"/>
              <a:pPr/>
              <a:t>44</a:t>
            </a:fld>
            <a:endParaRPr lang="en-US"/>
          </a:p>
        </p:txBody>
      </p:sp>
      <p:sp>
        <p:nvSpPr>
          <p:cNvPr id="10547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6F7F4E-9EE6-40EF-9782-DA42B5116F1E}" type="slidenum">
              <a:rPr lang="en-US"/>
              <a:pPr/>
              <a:t>45</a:t>
            </a:fld>
            <a:endParaRPr lang="en-US"/>
          </a:p>
        </p:txBody>
      </p:sp>
      <p:sp>
        <p:nvSpPr>
          <p:cNvPr id="1075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i="1"/>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095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116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136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2">
              <a:spcBef>
                <a:spcPct val="0"/>
              </a:spcBef>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157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C5E452-4311-4F8E-8581-3A7BDEEE4334}"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CC69AA-577F-4559-ACF6-E25081A42044}"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218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239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259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280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300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320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341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36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F82F4E-0BDB-46FB-A007-A1ED3DB91F8B}" type="slidenum">
              <a:rPr lang="en-US"/>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382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402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42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44386"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sz="2800"/>
              <a:t>Civilian operations</a:t>
            </a:r>
          </a:p>
          <a:p>
            <a:pPr lvl="1">
              <a:spcBef>
                <a:spcPct val="0"/>
              </a:spcBef>
              <a:buFontTx/>
              <a:buChar char="•"/>
            </a:pPr>
            <a:r>
              <a:rPr lang="en-US" sz="2400"/>
              <a:t>Commercial air transport flight operations for passengers and cargo can be lengthy and therefore necessitates medical prevention strategies such as:</a:t>
            </a:r>
          </a:p>
          <a:p>
            <a:pPr lvl="2">
              <a:spcBef>
                <a:spcPct val="0"/>
              </a:spcBef>
              <a:buFontTx/>
              <a:buChar char="•"/>
            </a:pPr>
            <a:r>
              <a:rPr lang="en-US" sz="2000"/>
              <a:t>deep vein thrombosis prophylaxis in susceptible individuals, </a:t>
            </a:r>
          </a:p>
          <a:p>
            <a:pPr lvl="2">
              <a:spcBef>
                <a:spcPct val="0"/>
              </a:spcBef>
              <a:buFontTx/>
              <a:buChar char="•"/>
            </a:pPr>
            <a:r>
              <a:rPr lang="en-US" sz="2000"/>
              <a:t>circadian rhythm issues</a:t>
            </a:r>
          </a:p>
          <a:p>
            <a:pPr lvl="2">
              <a:spcBef>
                <a:spcPct val="0"/>
              </a:spcBef>
              <a:buFontTx/>
              <a:buChar char="•"/>
            </a:pPr>
            <a:r>
              <a:rPr lang="en-US" sz="2000"/>
              <a:t>potential for spread of infectious diseases</a:t>
            </a:r>
          </a:p>
          <a:p>
            <a:pPr lvl="2">
              <a:spcBef>
                <a:spcPct val="0"/>
              </a:spcBef>
              <a:buFontTx/>
              <a:buChar char="•"/>
            </a:pPr>
            <a:r>
              <a:rPr lang="en-US" sz="2000"/>
              <a:t>consideration of radiation exposure</a:t>
            </a:r>
          </a:p>
          <a:p>
            <a:pPr lvl="1">
              <a:spcBef>
                <a:spcPct val="0"/>
              </a:spcBef>
              <a:buFontTx/>
              <a:buChar char="•"/>
            </a:pPr>
            <a:r>
              <a:rPr lang="en-US" sz="2400"/>
              <a:t>Emerging commercial spaceflight operations underlie the importance of continued judicious review and assessment for medical standards based operations. </a:t>
            </a:r>
          </a:p>
          <a:p>
            <a:pPr>
              <a:spcBef>
                <a:spcPct val="0"/>
              </a:spcBef>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48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9329C-6A4B-49B0-BFC9-76BC8ADCF7E3}" type="slidenum">
              <a:rPr lang="en-US"/>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52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54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56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A8FC94-21EB-4C7F-B07B-AFBB40C7ADCE}" type="slidenum">
              <a:rPr lang="en-US"/>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DB1536-7A90-4B80-862B-93B6DA6B48C3}" type="slidenum">
              <a:rPr lang="en-US"/>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0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buFontTx/>
              <a:buChar char="•"/>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403C96-D82B-441C-9C0C-0AA0AF8A719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905000"/>
            <a:ext cx="10972800" cy="403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0"/>
            <a:ext cx="2743200" cy="4038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905000"/>
            <a:ext cx="8026400" cy="4038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9600" y="381000"/>
            <a:ext cx="8432800" cy="1219200"/>
          </a:xfrm>
        </p:spPr>
        <p:txBody>
          <a:bodyPr/>
          <a:lstStyle/>
          <a:p>
            <a:r>
              <a:rPr lang="en-US" dirty="0"/>
              <a:t>Click to edit Master title style</a:t>
            </a:r>
          </a:p>
        </p:txBody>
      </p:sp>
      <p:sp>
        <p:nvSpPr>
          <p:cNvPr id="3" name="Content Placeholder 2"/>
          <p:cNvSpPr>
            <a:spLocks noGrp="1"/>
          </p:cNvSpPr>
          <p:nvPr>
            <p:ph idx="1"/>
          </p:nvPr>
        </p:nvSpPr>
        <p:spPr>
          <a:xfrm>
            <a:off x="609600" y="1905000"/>
            <a:ext cx="109728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88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28800"/>
            <a:ext cx="5386917"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743200"/>
            <a:ext cx="5386917" cy="3276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1828800"/>
            <a:ext cx="5389033"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743200"/>
            <a:ext cx="5389033"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905000"/>
            <a:ext cx="4011084" cy="10858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905000"/>
            <a:ext cx="6815667" cy="4038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08001" y="1905000"/>
            <a:ext cx="4011084"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905000"/>
            <a:ext cx="73152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9600" y="381000"/>
            <a:ext cx="8432800" cy="1265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2209800"/>
            <a:ext cx="10972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FA5D98ED-2F1F-4CC8-B3BC-9514B25AD18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212072"/>
            <a:ext cx="2438400" cy="14366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2895600" y="3352800"/>
            <a:ext cx="6400800" cy="1752600"/>
          </a:xfrm>
          <a:solidFill>
            <a:schemeClr val="bg1">
              <a:alpha val="0"/>
            </a:schemeClr>
          </a:solidFill>
        </p:spPr>
        <p:txBody>
          <a:bodyPr/>
          <a:lstStyle/>
          <a:p>
            <a:pPr eaLnBrk="1" hangingPunct="1"/>
            <a:r>
              <a:rPr lang="en-US" sz="2800" b="1" dirty="0">
                <a:latin typeface="Arial (W1)" pitchFamily="34" charset="0"/>
              </a:rPr>
              <a:t>Presented by the </a:t>
            </a:r>
          </a:p>
          <a:p>
            <a:pPr eaLnBrk="1" hangingPunct="1"/>
            <a:r>
              <a:rPr lang="en-US" sz="2800" b="1" dirty="0">
                <a:latin typeface="Arial (W1)" pitchFamily="34" charset="0"/>
              </a:rPr>
              <a:t>Aerospace Medical Association</a:t>
            </a:r>
          </a:p>
          <a:p>
            <a:pPr eaLnBrk="1" hangingPunct="1"/>
            <a:endParaRPr lang="en-US" sz="2800" b="1" dirty="0">
              <a:latin typeface="Arial (W1)" pitchFamily="34" charset="0"/>
            </a:endParaRPr>
          </a:p>
          <a:p>
            <a:pPr eaLnBrk="1" hangingPunct="1"/>
            <a:endParaRPr lang="en-US" sz="2800" dirty="0"/>
          </a:p>
        </p:txBody>
      </p:sp>
      <p:sp>
        <p:nvSpPr>
          <p:cNvPr id="4" name="Rectangle 3"/>
          <p:cNvSpPr>
            <a:spLocks noChangeArrowheads="1"/>
          </p:cNvSpPr>
          <p:nvPr/>
        </p:nvSpPr>
        <p:spPr bwMode="auto">
          <a:xfrm>
            <a:off x="1905000" y="2133600"/>
            <a:ext cx="8382000" cy="762000"/>
          </a:xfrm>
          <a:prstGeom prst="rect">
            <a:avLst/>
          </a:prstGeom>
          <a:solidFill>
            <a:schemeClr val="bg1">
              <a:alpha val="0"/>
            </a:schemeClr>
          </a:solidFill>
          <a:ln w="9525">
            <a:noFill/>
            <a:miter lim="800000"/>
            <a:headEnd/>
            <a:tailEnd/>
          </a:ln>
        </p:spPr>
        <p:txBody>
          <a:bodyPr>
            <a:spAutoFit/>
          </a:bodyPr>
          <a:lstStyle/>
          <a:p>
            <a:pPr>
              <a:lnSpc>
                <a:spcPct val="100000"/>
              </a:lnSpc>
              <a:spcBef>
                <a:spcPct val="0"/>
              </a:spcBef>
            </a:pPr>
            <a:r>
              <a:rPr lang="en-US" sz="4400" dirty="0">
                <a:solidFill>
                  <a:schemeClr val="tx1"/>
                </a:solidFill>
                <a:latin typeface="Arial (W1)" pitchFamily="34" charset="0"/>
              </a:rPr>
              <a:t>This is Aerospace Medicine</a:t>
            </a:r>
          </a:p>
        </p:txBody>
      </p:sp>
      <p:sp>
        <p:nvSpPr>
          <p:cNvPr id="1434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 of 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886200" y="304800"/>
            <a:ext cx="6324600" cy="1265238"/>
          </a:xfrm>
        </p:spPr>
        <p:txBody>
          <a:bodyPr/>
          <a:lstStyle/>
          <a:p>
            <a:pPr eaLnBrk="1" hangingPunct="1"/>
            <a:r>
              <a:rPr lang="en-US" sz="3600" b="1"/>
              <a:t>Advanced Training in Aerospace Medicine</a:t>
            </a:r>
          </a:p>
        </p:txBody>
      </p:sp>
      <p:sp>
        <p:nvSpPr>
          <p:cNvPr id="34818" name="Rectangle 3"/>
          <p:cNvSpPr>
            <a:spLocks noGrp="1" noChangeArrowheads="1"/>
          </p:cNvSpPr>
          <p:nvPr>
            <p:ph sz="half" idx="1"/>
          </p:nvPr>
        </p:nvSpPr>
        <p:spPr>
          <a:solidFill>
            <a:srgbClr val="92D050">
              <a:alpha val="0"/>
            </a:srgbClr>
          </a:solidFill>
        </p:spPr>
        <p:txBody>
          <a:bodyPr/>
          <a:lstStyle/>
          <a:p>
            <a:pPr eaLnBrk="1" hangingPunct="1">
              <a:lnSpc>
                <a:spcPct val="90000"/>
              </a:lnSpc>
            </a:pPr>
            <a:r>
              <a:rPr lang="en-US" dirty="0"/>
              <a:t>United States</a:t>
            </a:r>
          </a:p>
          <a:p>
            <a:pPr lvl="1" eaLnBrk="1" hangingPunct="1">
              <a:lnSpc>
                <a:spcPct val="90000"/>
              </a:lnSpc>
              <a:buFont typeface="Arial" charset="0"/>
              <a:buChar char="•"/>
            </a:pPr>
            <a:r>
              <a:rPr lang="en-US" dirty="0"/>
              <a:t>Civilian Residencies 	</a:t>
            </a:r>
          </a:p>
          <a:p>
            <a:pPr lvl="2" eaLnBrk="1" hangingPunct="1">
              <a:lnSpc>
                <a:spcPct val="90000"/>
              </a:lnSpc>
            </a:pPr>
            <a:r>
              <a:rPr lang="en-US" dirty="0"/>
              <a:t>University of Texas -  Medical Branch</a:t>
            </a:r>
          </a:p>
          <a:p>
            <a:pPr lvl="2" eaLnBrk="1" hangingPunct="1">
              <a:lnSpc>
                <a:spcPct val="90000"/>
              </a:lnSpc>
            </a:pPr>
            <a:r>
              <a:rPr lang="en-US" dirty="0"/>
              <a:t> Wright State University</a:t>
            </a:r>
          </a:p>
          <a:p>
            <a:pPr lvl="1" eaLnBrk="1" hangingPunct="1">
              <a:lnSpc>
                <a:spcPct val="90000"/>
              </a:lnSpc>
              <a:buFont typeface="Arial" charset="0"/>
              <a:buChar char="•"/>
            </a:pPr>
            <a:r>
              <a:rPr lang="en-US" dirty="0"/>
              <a:t>Civilian Fellowships</a:t>
            </a:r>
          </a:p>
          <a:p>
            <a:pPr lvl="2" eaLnBrk="1" hangingPunct="1">
              <a:lnSpc>
                <a:spcPct val="90000"/>
              </a:lnSpc>
            </a:pPr>
            <a:r>
              <a:rPr lang="en-US" dirty="0"/>
              <a:t>Mayo Clinic</a:t>
            </a:r>
          </a:p>
          <a:p>
            <a:pPr lvl="1" eaLnBrk="1" hangingPunct="1">
              <a:lnSpc>
                <a:spcPct val="90000"/>
              </a:lnSpc>
              <a:buFont typeface="Arial" charset="0"/>
              <a:buChar char="•"/>
            </a:pPr>
            <a:r>
              <a:rPr lang="en-US" dirty="0"/>
              <a:t>Military Residencies</a:t>
            </a:r>
          </a:p>
          <a:p>
            <a:pPr lvl="2" eaLnBrk="1" hangingPunct="1">
              <a:lnSpc>
                <a:spcPct val="90000"/>
              </a:lnSpc>
            </a:pPr>
            <a:r>
              <a:rPr lang="en-US" dirty="0"/>
              <a:t>US Navy</a:t>
            </a:r>
          </a:p>
          <a:p>
            <a:pPr lvl="2" eaLnBrk="1" hangingPunct="1">
              <a:lnSpc>
                <a:spcPct val="90000"/>
              </a:lnSpc>
            </a:pPr>
            <a:r>
              <a:rPr lang="en-US" dirty="0"/>
              <a:t>US Army</a:t>
            </a:r>
          </a:p>
          <a:p>
            <a:pPr lvl="2" eaLnBrk="1" hangingPunct="1">
              <a:lnSpc>
                <a:spcPct val="90000"/>
              </a:lnSpc>
            </a:pPr>
            <a:r>
              <a:rPr lang="en-US" dirty="0"/>
              <a:t>US Air Force</a:t>
            </a:r>
          </a:p>
        </p:txBody>
      </p:sp>
      <p:sp>
        <p:nvSpPr>
          <p:cNvPr id="34819" name="Content Placeholder 3"/>
          <p:cNvSpPr>
            <a:spLocks noGrp="1"/>
          </p:cNvSpPr>
          <p:nvPr>
            <p:ph sz="half" idx="2"/>
          </p:nvPr>
        </p:nvSpPr>
        <p:spPr>
          <a:solidFill>
            <a:srgbClr val="92D050">
              <a:alpha val="0"/>
            </a:srgbClr>
          </a:solidFill>
        </p:spPr>
        <p:txBody>
          <a:bodyPr/>
          <a:lstStyle/>
          <a:p>
            <a:pPr eaLnBrk="1" hangingPunct="1">
              <a:lnSpc>
                <a:spcPct val="90000"/>
              </a:lnSpc>
            </a:pPr>
            <a:r>
              <a:rPr lang="en-GB" dirty="0"/>
              <a:t>United Kingdom </a:t>
            </a:r>
            <a:r>
              <a:rPr lang="en-GB" sz="2400" dirty="0"/>
              <a:t>Subspecialty of Occupational Medicine</a:t>
            </a:r>
          </a:p>
          <a:p>
            <a:pPr eaLnBrk="1" hangingPunct="1">
              <a:lnSpc>
                <a:spcPct val="90000"/>
              </a:lnSpc>
              <a:buFontTx/>
              <a:buNone/>
            </a:pPr>
            <a:endParaRPr lang="en-GB" sz="2400" dirty="0"/>
          </a:p>
          <a:p>
            <a:pPr lvl="1" eaLnBrk="1" hangingPunct="1">
              <a:lnSpc>
                <a:spcPct val="90000"/>
              </a:lnSpc>
              <a:buFont typeface="Arial" charset="0"/>
              <a:buChar char="•"/>
            </a:pPr>
            <a:r>
              <a:rPr lang="en-GB" dirty="0"/>
              <a:t>Civilian Fellowship: King’s College in London</a:t>
            </a:r>
          </a:p>
          <a:p>
            <a:pPr lvl="1" eaLnBrk="1" hangingPunct="1">
              <a:lnSpc>
                <a:spcPct val="90000"/>
              </a:lnSpc>
              <a:buFont typeface="Arial" charset="0"/>
              <a:buChar char="•"/>
            </a:pPr>
            <a:r>
              <a:rPr lang="en-GB" dirty="0"/>
              <a:t>Military Fellowship: Royal Air Force (RAF) Centre of Aviation Medicine </a:t>
            </a:r>
          </a:p>
          <a:p>
            <a:pPr eaLnBrk="1" hangingPunct="1">
              <a:lnSpc>
                <a:spcPct val="90000"/>
              </a:lnSpc>
            </a:pPr>
            <a:endParaRPr lang="en-US" dirty="0"/>
          </a:p>
          <a:p>
            <a:pPr eaLnBrk="1" hangingPunct="1"/>
            <a:endParaRPr lang="en-US" dirty="0"/>
          </a:p>
        </p:txBody>
      </p:sp>
      <p:sp>
        <p:nvSpPr>
          <p:cNvPr id="34821"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10 of 71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3200" b="1" dirty="0"/>
              <a:t>Aerospace Medicine Practitioners (Non-Physicians)</a:t>
            </a:r>
          </a:p>
        </p:txBody>
      </p:sp>
      <p:sp>
        <p:nvSpPr>
          <p:cNvPr id="36866" name="Content Placeholder 2"/>
          <p:cNvSpPr>
            <a:spLocks noGrp="1"/>
          </p:cNvSpPr>
          <p:nvPr>
            <p:ph sz="half" idx="1"/>
          </p:nvPr>
        </p:nvSpPr>
        <p:spPr/>
        <p:txBody>
          <a:bodyPr/>
          <a:lstStyle/>
          <a:p>
            <a:pPr eaLnBrk="1" hangingPunct="1"/>
            <a:r>
              <a:rPr lang="en-US" sz="2500" dirty="0"/>
              <a:t>Aerospace Experimental Psychologists</a:t>
            </a:r>
          </a:p>
          <a:p>
            <a:pPr eaLnBrk="1" hangingPunct="1"/>
            <a:r>
              <a:rPr lang="en-US" sz="2500" dirty="0"/>
              <a:t>Aerospace Physiologists</a:t>
            </a:r>
          </a:p>
          <a:p>
            <a:pPr eaLnBrk="1" hangingPunct="1"/>
            <a:r>
              <a:rPr lang="en-US" sz="2500" dirty="0"/>
              <a:t>Bioenvironmental Engineers</a:t>
            </a:r>
          </a:p>
          <a:p>
            <a:pPr eaLnBrk="1" hangingPunct="1"/>
            <a:r>
              <a:rPr lang="en-US" sz="2500" dirty="0"/>
              <a:t>Cognitive Psychologists</a:t>
            </a:r>
          </a:p>
          <a:p>
            <a:pPr eaLnBrk="1" hangingPunct="1"/>
            <a:r>
              <a:rPr lang="en-US" sz="2500" dirty="0"/>
              <a:t>Environmental Health Professionals</a:t>
            </a:r>
          </a:p>
          <a:p>
            <a:pPr eaLnBrk="1" hangingPunct="1"/>
            <a:endParaRPr lang="en-US" sz="2500" dirty="0"/>
          </a:p>
        </p:txBody>
      </p:sp>
      <p:sp>
        <p:nvSpPr>
          <p:cNvPr id="5" name="Content Placeholder 4"/>
          <p:cNvSpPr>
            <a:spLocks noGrp="1"/>
          </p:cNvSpPr>
          <p:nvPr>
            <p:ph sz="half" idx="2"/>
          </p:nvPr>
        </p:nvSpPr>
        <p:spPr/>
        <p:txBody>
          <a:bodyPr/>
          <a:lstStyle/>
          <a:p>
            <a:r>
              <a:rPr lang="en-US" sz="2500" dirty="0"/>
              <a:t>Flight Nurses</a:t>
            </a:r>
          </a:p>
          <a:p>
            <a:r>
              <a:rPr lang="en-US" sz="2500" dirty="0"/>
              <a:t>Human Factors Engineers</a:t>
            </a:r>
          </a:p>
          <a:p>
            <a:r>
              <a:rPr lang="en-US" sz="2500" dirty="0"/>
              <a:t>Industrial Hygienists</a:t>
            </a:r>
          </a:p>
          <a:p>
            <a:r>
              <a:rPr lang="en-US" sz="2500" dirty="0"/>
              <a:t>Radiation Health Professionals</a:t>
            </a:r>
          </a:p>
          <a:p>
            <a:r>
              <a:rPr lang="en-US" sz="2500" dirty="0"/>
              <a:t>Systems Engineers </a:t>
            </a:r>
          </a:p>
          <a:p>
            <a:endParaRPr lang="en-US" sz="2500" dirty="0"/>
          </a:p>
        </p:txBody>
      </p:sp>
      <p:sp>
        <p:nvSpPr>
          <p:cNvPr id="36868"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11 of 71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3600" b="1"/>
              <a:t>Advanced Training in Aerospace Medicine</a:t>
            </a:r>
          </a:p>
        </p:txBody>
      </p:sp>
      <p:sp>
        <p:nvSpPr>
          <p:cNvPr id="38914" name="Content Placeholder 2"/>
          <p:cNvSpPr>
            <a:spLocks noGrp="1"/>
          </p:cNvSpPr>
          <p:nvPr>
            <p:ph idx="1"/>
          </p:nvPr>
        </p:nvSpPr>
        <p:spPr>
          <a:xfrm>
            <a:off x="2438400" y="1905000"/>
            <a:ext cx="8229600" cy="4114800"/>
          </a:xfrm>
          <a:solidFill>
            <a:srgbClr val="92D050">
              <a:alpha val="0"/>
            </a:srgbClr>
          </a:solidFill>
        </p:spPr>
        <p:txBody>
          <a:bodyPr/>
          <a:lstStyle/>
          <a:p>
            <a:pPr eaLnBrk="1" hangingPunct="1"/>
            <a:r>
              <a:rPr lang="en-GB" sz="3600" dirty="0"/>
              <a:t>Other countries also have advanced training in aerospace medicine with military and civilian components</a:t>
            </a:r>
          </a:p>
          <a:p>
            <a:pPr eaLnBrk="1" hangingPunct="1"/>
            <a:endParaRPr lang="en-US" sz="3600" dirty="0"/>
          </a:p>
        </p:txBody>
      </p:sp>
      <p:sp>
        <p:nvSpPr>
          <p:cNvPr id="38916"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12 of 71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ctrTitle" idx="4294967295"/>
          </p:nvPr>
        </p:nvSpPr>
        <p:spPr>
          <a:xfrm>
            <a:off x="2286000" y="1752600"/>
            <a:ext cx="7772400" cy="3276600"/>
          </a:xfrm>
          <a:solidFill>
            <a:srgbClr val="00B0F0">
              <a:alpha val="0"/>
            </a:srgbClr>
          </a:solidFill>
        </p:spPr>
        <p:txBody>
          <a:bodyPr/>
          <a:lstStyle/>
          <a:p>
            <a:pPr eaLnBrk="1" hangingPunct="1"/>
            <a:r>
              <a:rPr lang="en-US" b="1" dirty="0"/>
              <a:t>The Flight Environment</a:t>
            </a:r>
          </a:p>
        </p:txBody>
      </p:sp>
      <p:sp>
        <p:nvSpPr>
          <p:cNvPr id="40963" name="Text Box 3"/>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13 of 71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3600" b="1"/>
              <a:t>Theory of Flight</a:t>
            </a:r>
          </a:p>
        </p:txBody>
      </p:sp>
      <p:sp>
        <p:nvSpPr>
          <p:cNvPr id="43010" name="Content Placeholder 2"/>
          <p:cNvSpPr>
            <a:spLocks noGrp="1"/>
          </p:cNvSpPr>
          <p:nvPr>
            <p:ph idx="1"/>
          </p:nvPr>
        </p:nvSpPr>
        <p:spPr>
          <a:xfrm>
            <a:off x="6172200" y="2514600"/>
            <a:ext cx="4953000" cy="2514600"/>
          </a:xfrm>
          <a:solidFill>
            <a:srgbClr val="00B0F0">
              <a:alpha val="0"/>
            </a:srgbClr>
          </a:solidFill>
        </p:spPr>
        <p:txBody>
          <a:bodyPr/>
          <a:lstStyle/>
          <a:p>
            <a:pPr eaLnBrk="1" hangingPunct="1"/>
            <a:r>
              <a:rPr lang="en-US" dirty="0"/>
              <a:t>Space</a:t>
            </a:r>
            <a:r>
              <a:rPr lang="en-US" sz="2800" dirty="0"/>
              <a:t> Flight</a:t>
            </a:r>
          </a:p>
          <a:p>
            <a:pPr lvl="1" eaLnBrk="1" hangingPunct="1">
              <a:buFont typeface="Courier New" panose="02070309020205020404" pitchFamily="49" charset="0"/>
              <a:buChar char="o"/>
            </a:pPr>
            <a:r>
              <a:rPr lang="en-US" dirty="0"/>
              <a:t>Suborbital and Orbital</a:t>
            </a:r>
          </a:p>
          <a:p>
            <a:pPr lvl="1" eaLnBrk="1" hangingPunct="1">
              <a:buFont typeface="Courier New" panose="02070309020205020404" pitchFamily="49" charset="0"/>
              <a:buChar char="o"/>
            </a:pPr>
            <a:r>
              <a:rPr lang="en-US" sz="2800" dirty="0"/>
              <a:t>Lunar</a:t>
            </a:r>
          </a:p>
          <a:p>
            <a:pPr lvl="1" eaLnBrk="1" hangingPunct="1">
              <a:buFont typeface="Courier New" panose="02070309020205020404" pitchFamily="49" charset="0"/>
              <a:buChar char="o"/>
            </a:pPr>
            <a:r>
              <a:rPr lang="en-US" sz="2800" dirty="0"/>
              <a:t>Interplanetary</a:t>
            </a:r>
          </a:p>
        </p:txBody>
      </p:sp>
      <p:sp>
        <p:nvSpPr>
          <p:cNvPr id="43013"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14 of 71</a:t>
            </a:r>
          </a:p>
        </p:txBody>
      </p:sp>
      <p:sp>
        <p:nvSpPr>
          <p:cNvPr id="43014" name="Content Placeholder 2"/>
          <p:cNvSpPr>
            <a:spLocks/>
          </p:cNvSpPr>
          <p:nvPr/>
        </p:nvSpPr>
        <p:spPr bwMode="auto">
          <a:xfrm>
            <a:off x="1600200" y="2509284"/>
            <a:ext cx="4953000" cy="3205716"/>
          </a:xfrm>
          <a:prstGeom prst="rect">
            <a:avLst/>
          </a:prstGeom>
          <a:solidFill>
            <a:srgbClr val="00B0F0">
              <a:alpha val="0"/>
            </a:srgbClr>
          </a:solidFill>
          <a:ln w="9525">
            <a:noFill/>
            <a:miter lim="800000"/>
            <a:headEnd/>
            <a:tailEnd/>
          </a:ln>
        </p:spPr>
        <p:txBody>
          <a:bodyPr/>
          <a:lstStyle/>
          <a:p>
            <a:pPr marL="342900" indent="-342900" algn="l">
              <a:lnSpc>
                <a:spcPct val="100000"/>
              </a:lnSpc>
              <a:buFontTx/>
              <a:buChar char="•"/>
            </a:pPr>
            <a:r>
              <a:rPr lang="en-US" sz="3200" b="0" dirty="0">
                <a:solidFill>
                  <a:schemeClr val="tx1"/>
                </a:solidFill>
              </a:rPr>
              <a:t>Atmospheric flight</a:t>
            </a:r>
          </a:p>
          <a:p>
            <a:pPr marL="914400" lvl="1" indent="-457200" algn="l">
              <a:lnSpc>
                <a:spcPct val="100000"/>
              </a:lnSpc>
              <a:buFont typeface="Courier New" panose="02070309020205020404" pitchFamily="49" charset="0"/>
              <a:buChar char="o"/>
            </a:pPr>
            <a:r>
              <a:rPr lang="en-US" sz="3200" b="0" dirty="0">
                <a:solidFill>
                  <a:schemeClr val="tx1"/>
                </a:solidFill>
              </a:rPr>
              <a:t>B</a:t>
            </a:r>
            <a:r>
              <a:rPr lang="en-US" sz="2800" b="0" dirty="0">
                <a:solidFill>
                  <a:schemeClr val="tx1"/>
                </a:solidFill>
              </a:rPr>
              <a:t>ernoulli and Newton described the concept of lift, when air flows over a wing.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600" b="1"/>
              <a:t>The Atmosphere</a:t>
            </a:r>
          </a:p>
        </p:txBody>
      </p:sp>
      <p:sp>
        <p:nvSpPr>
          <p:cNvPr id="45058" name="Rectangle 3"/>
          <p:cNvSpPr>
            <a:spLocks noGrp="1" noChangeArrowheads="1"/>
          </p:cNvSpPr>
          <p:nvPr>
            <p:ph sz="half" idx="1"/>
          </p:nvPr>
        </p:nvSpPr>
        <p:spPr>
          <a:xfrm>
            <a:off x="1447800" y="2408238"/>
            <a:ext cx="4038600" cy="3611562"/>
          </a:xfrm>
          <a:solidFill>
            <a:srgbClr val="92D050">
              <a:alpha val="0"/>
            </a:srgbClr>
          </a:solidFill>
        </p:spPr>
        <p:txBody>
          <a:bodyPr/>
          <a:lstStyle/>
          <a:p>
            <a:pPr lvl="1" algn="ctr" eaLnBrk="1" hangingPunct="1">
              <a:lnSpc>
                <a:spcPct val="90000"/>
              </a:lnSpc>
              <a:buFontTx/>
              <a:buNone/>
            </a:pPr>
            <a:r>
              <a:rPr lang="en-US" sz="3600" b="1" dirty="0"/>
              <a:t>Gases</a:t>
            </a:r>
          </a:p>
          <a:p>
            <a:pPr eaLnBrk="1" hangingPunct="1">
              <a:lnSpc>
                <a:spcPct val="90000"/>
              </a:lnSpc>
            </a:pPr>
            <a:r>
              <a:rPr lang="en-US" sz="3200" dirty="0"/>
              <a:t>Nitrogen 78 </a:t>
            </a:r>
            <a:r>
              <a:rPr lang="en-US" sz="2600" dirty="0"/>
              <a:t>%                (at SL 592.8 mmHg)</a:t>
            </a:r>
          </a:p>
          <a:p>
            <a:pPr eaLnBrk="1" hangingPunct="1">
              <a:lnSpc>
                <a:spcPct val="90000"/>
              </a:lnSpc>
            </a:pPr>
            <a:r>
              <a:rPr lang="en-US" sz="3200" dirty="0"/>
              <a:t>Oxygen 21%	</a:t>
            </a:r>
          </a:p>
          <a:p>
            <a:pPr eaLnBrk="1" hangingPunct="1">
              <a:lnSpc>
                <a:spcPct val="90000"/>
              </a:lnSpc>
              <a:buNone/>
            </a:pPr>
            <a:r>
              <a:rPr lang="en-US" sz="3200" dirty="0"/>
              <a:t>	</a:t>
            </a:r>
            <a:r>
              <a:rPr lang="en-US" sz="2600" dirty="0"/>
              <a:t>(at SL 159.6 mmHg)</a:t>
            </a:r>
            <a:r>
              <a:rPr lang="en-US" sz="3200" dirty="0"/>
              <a:t>	</a:t>
            </a:r>
          </a:p>
          <a:p>
            <a:pPr eaLnBrk="1" hangingPunct="1">
              <a:lnSpc>
                <a:spcPct val="90000"/>
              </a:lnSpc>
            </a:pPr>
            <a:r>
              <a:rPr lang="en-US" sz="3200" dirty="0"/>
              <a:t>Other 1%  	</a:t>
            </a:r>
          </a:p>
          <a:p>
            <a:pPr eaLnBrk="1" hangingPunct="1">
              <a:lnSpc>
                <a:spcPct val="90000"/>
              </a:lnSpc>
              <a:buNone/>
            </a:pPr>
            <a:r>
              <a:rPr lang="en-US" sz="2600" dirty="0"/>
              <a:t>	(at SL 76 mmHg)</a:t>
            </a:r>
          </a:p>
          <a:p>
            <a:pPr lvl="2" eaLnBrk="1" hangingPunct="1">
              <a:lnSpc>
                <a:spcPct val="90000"/>
              </a:lnSpc>
            </a:pPr>
            <a:endParaRPr lang="en-US" dirty="0"/>
          </a:p>
        </p:txBody>
      </p:sp>
      <p:sp>
        <p:nvSpPr>
          <p:cNvPr id="45059" name="Content Placeholder 3"/>
          <p:cNvSpPr>
            <a:spLocks noGrp="1"/>
          </p:cNvSpPr>
          <p:nvPr>
            <p:ph sz="half" idx="2"/>
          </p:nvPr>
        </p:nvSpPr>
        <p:spPr>
          <a:xfrm>
            <a:off x="5638800" y="2438400"/>
            <a:ext cx="5410200" cy="3276600"/>
          </a:xfrm>
          <a:solidFill>
            <a:srgbClr val="92D050">
              <a:alpha val="0"/>
            </a:srgbClr>
          </a:solidFill>
        </p:spPr>
        <p:txBody>
          <a:bodyPr/>
          <a:lstStyle/>
          <a:p>
            <a:pPr marL="0" lvl="1" indent="0" defTabSz="169863" eaLnBrk="1" hangingPunct="1">
              <a:lnSpc>
                <a:spcPct val="90000"/>
              </a:lnSpc>
              <a:buFontTx/>
              <a:buNone/>
            </a:pPr>
            <a:r>
              <a:rPr lang="en-US" sz="3600" b="1" dirty="0"/>
              <a:t>Additional Components</a:t>
            </a:r>
          </a:p>
          <a:p>
            <a:pPr marL="57150" indent="-457200" defTabSz="169863" eaLnBrk="1" hangingPunct="1">
              <a:lnSpc>
                <a:spcPct val="90000"/>
              </a:lnSpc>
            </a:pPr>
            <a:r>
              <a:rPr lang="en-US" sz="3600" dirty="0"/>
              <a:t>Solid particles</a:t>
            </a:r>
          </a:p>
          <a:p>
            <a:pPr lvl="1" eaLnBrk="1" hangingPunct="1">
              <a:lnSpc>
                <a:spcPct val="90000"/>
              </a:lnSpc>
              <a:buFont typeface="Courier New" panose="02070309020205020404" pitchFamily="49" charset="0"/>
              <a:buChar char="o"/>
            </a:pPr>
            <a:r>
              <a:rPr lang="en-US" sz="2800" dirty="0"/>
              <a:t>Dust</a:t>
            </a:r>
          </a:p>
          <a:p>
            <a:pPr lvl="1" eaLnBrk="1" hangingPunct="1">
              <a:lnSpc>
                <a:spcPct val="90000"/>
              </a:lnSpc>
              <a:buFont typeface="Courier New" panose="02070309020205020404" pitchFamily="49" charset="0"/>
              <a:buChar char="o"/>
            </a:pPr>
            <a:r>
              <a:rPr lang="en-US" sz="2800" dirty="0"/>
              <a:t>Sea Salt</a:t>
            </a:r>
            <a:endParaRPr lang="en-US" dirty="0"/>
          </a:p>
        </p:txBody>
      </p:sp>
      <p:sp>
        <p:nvSpPr>
          <p:cNvPr id="45060" name="TextBox 5"/>
          <p:cNvSpPr txBox="1">
            <a:spLocks noChangeArrowheads="1"/>
          </p:cNvSpPr>
          <p:nvPr/>
        </p:nvSpPr>
        <p:spPr bwMode="auto">
          <a:xfrm>
            <a:off x="3276600" y="1524000"/>
            <a:ext cx="5257800" cy="707886"/>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1800" b="0" dirty="0">
                <a:solidFill>
                  <a:schemeClr val="tx1"/>
                </a:solidFill>
              </a:rPr>
              <a:t> </a:t>
            </a:r>
            <a:r>
              <a:rPr lang="en-US" sz="4000" dirty="0">
                <a:solidFill>
                  <a:schemeClr val="tx1"/>
                </a:solidFill>
              </a:rPr>
              <a:t>Composition</a:t>
            </a:r>
            <a:endParaRPr lang="en-US" sz="3200" dirty="0">
              <a:solidFill>
                <a:schemeClr val="tx1"/>
              </a:solidFill>
            </a:endParaRPr>
          </a:p>
        </p:txBody>
      </p:sp>
      <p:sp>
        <p:nvSpPr>
          <p:cNvPr id="45062"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15 of 71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600" b="1"/>
              <a:t>The Atmosphere</a:t>
            </a:r>
          </a:p>
        </p:txBody>
      </p:sp>
      <p:sp>
        <p:nvSpPr>
          <p:cNvPr id="47106" name="Rectangle 3"/>
          <p:cNvSpPr>
            <a:spLocks noGrp="1" noChangeArrowheads="1"/>
          </p:cNvSpPr>
          <p:nvPr>
            <p:ph type="body" idx="1"/>
          </p:nvPr>
        </p:nvSpPr>
        <p:spPr>
          <a:xfrm>
            <a:off x="1981200" y="1981200"/>
            <a:ext cx="8229600" cy="4114800"/>
          </a:xfrm>
          <a:solidFill>
            <a:srgbClr val="00B0F0">
              <a:alpha val="0"/>
            </a:srgbClr>
          </a:solidFill>
        </p:spPr>
        <p:txBody>
          <a:bodyPr/>
          <a:lstStyle/>
          <a:p>
            <a:pPr eaLnBrk="1" hangingPunct="1"/>
            <a:r>
              <a:rPr lang="en-US" sz="4000" dirty="0"/>
              <a:t>Gaseous mass surrounding Earth which is retained by the Earth’s gravitational field </a:t>
            </a:r>
          </a:p>
          <a:p>
            <a:pPr eaLnBrk="1" hangingPunct="1"/>
            <a:r>
              <a:rPr lang="en-US" sz="4000" dirty="0"/>
              <a:t>Governed by gas laws</a:t>
            </a:r>
          </a:p>
        </p:txBody>
      </p:sp>
      <p:sp>
        <p:nvSpPr>
          <p:cNvPr id="47108"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16 of 71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p:txBody>
          <a:bodyPr/>
          <a:lstStyle/>
          <a:p>
            <a:pPr eaLnBrk="1" hangingPunct="1"/>
            <a:r>
              <a:rPr lang="en-US" b="1" dirty="0"/>
              <a:t>Key Atmospheric Properties in Ascent</a:t>
            </a:r>
          </a:p>
        </p:txBody>
      </p:sp>
      <p:sp>
        <p:nvSpPr>
          <p:cNvPr id="49154" name="Content Placeholder 9"/>
          <p:cNvSpPr>
            <a:spLocks noGrp="1"/>
          </p:cNvSpPr>
          <p:nvPr>
            <p:ph sz="half" idx="1"/>
          </p:nvPr>
        </p:nvSpPr>
        <p:spPr>
          <a:xfrm>
            <a:off x="609600" y="2133600"/>
            <a:ext cx="5384800" cy="3886200"/>
          </a:xfrm>
        </p:spPr>
        <p:txBody>
          <a:bodyPr/>
          <a:lstStyle/>
          <a:p>
            <a:pPr eaLnBrk="1" hangingPunct="1">
              <a:buFont typeface="Arial" pitchFamily="34" charset="0"/>
              <a:buChar char="•"/>
            </a:pPr>
            <a:r>
              <a:rPr lang="en-US" sz="3600" dirty="0"/>
              <a:t>Temperature</a:t>
            </a:r>
          </a:p>
          <a:p>
            <a:pPr eaLnBrk="1" hangingPunct="1">
              <a:buFont typeface="Arial" pitchFamily="34" charset="0"/>
              <a:buChar char="•"/>
            </a:pPr>
            <a:r>
              <a:rPr lang="en-US" sz="3600" dirty="0"/>
              <a:t>Pressure</a:t>
            </a:r>
          </a:p>
          <a:p>
            <a:pPr eaLnBrk="1" hangingPunct="1">
              <a:buFont typeface="Arial" pitchFamily="34" charset="0"/>
              <a:buChar char="•"/>
            </a:pPr>
            <a:r>
              <a:rPr lang="en-US" sz="3600" dirty="0"/>
              <a:t>Humidity</a:t>
            </a:r>
          </a:p>
          <a:p>
            <a:pPr eaLnBrk="1" hangingPunct="1">
              <a:buNone/>
            </a:pPr>
            <a:endParaRPr lang="en-US" sz="3200" dirty="0"/>
          </a:p>
        </p:txBody>
      </p:sp>
      <p:sp>
        <p:nvSpPr>
          <p:cNvPr id="9" name="Content Placeholder 8"/>
          <p:cNvSpPr>
            <a:spLocks noGrp="1"/>
          </p:cNvSpPr>
          <p:nvPr>
            <p:ph sz="half" idx="2"/>
          </p:nvPr>
        </p:nvSpPr>
        <p:spPr>
          <a:xfrm>
            <a:off x="6197600" y="2133600"/>
            <a:ext cx="5384800" cy="3886200"/>
          </a:xfrm>
        </p:spPr>
        <p:txBody>
          <a:bodyPr/>
          <a:lstStyle/>
          <a:p>
            <a:r>
              <a:rPr lang="en-US" sz="3600" dirty="0"/>
              <a:t>Oxygen</a:t>
            </a:r>
          </a:p>
          <a:p>
            <a:r>
              <a:rPr lang="en-US" sz="3600" dirty="0"/>
              <a:t>Radiation</a:t>
            </a:r>
          </a:p>
        </p:txBody>
      </p:sp>
      <p:sp>
        <p:nvSpPr>
          <p:cNvPr id="49158"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17 of 71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600" b="1"/>
              <a:t>The Atmosphere</a:t>
            </a:r>
          </a:p>
        </p:txBody>
      </p:sp>
      <p:sp>
        <p:nvSpPr>
          <p:cNvPr id="72707" name="Rectangle 3"/>
          <p:cNvSpPr>
            <a:spLocks noGrp="1" noChangeArrowheads="1"/>
          </p:cNvSpPr>
          <p:nvPr>
            <p:ph sz="half" idx="1"/>
          </p:nvPr>
        </p:nvSpPr>
        <p:spPr>
          <a:xfrm>
            <a:off x="1981200" y="2667000"/>
            <a:ext cx="4038600" cy="3505200"/>
          </a:xfrm>
          <a:solidFill>
            <a:srgbClr val="92D050">
              <a:alpha val="0"/>
            </a:srgbClr>
          </a:solidFill>
        </p:spPr>
        <p:txBody>
          <a:bodyPr/>
          <a:lstStyle/>
          <a:p>
            <a:pPr lvl="1" eaLnBrk="1" hangingPunct="1">
              <a:buFont typeface="Arial" pitchFamily="34" charset="0"/>
              <a:buChar char="•"/>
              <a:defRPr/>
            </a:pPr>
            <a:r>
              <a:rPr lang="en-US" dirty="0"/>
              <a:t>International Civil Aviation Organization (ICAO) standard atmosphere</a:t>
            </a:r>
          </a:p>
          <a:p>
            <a:pPr lvl="1" eaLnBrk="1" hangingPunct="1">
              <a:buFont typeface="Arial" pitchFamily="34" charset="0"/>
              <a:buChar char="•"/>
              <a:defRPr/>
            </a:pPr>
            <a:r>
              <a:rPr lang="en-US" dirty="0"/>
              <a:t>International Atmosphere</a:t>
            </a:r>
          </a:p>
          <a:p>
            <a:pPr lvl="1" eaLnBrk="1" hangingPunct="1">
              <a:buFont typeface="Arial" pitchFamily="34" charset="0"/>
              <a:buChar char="•"/>
              <a:defRPr/>
            </a:pPr>
            <a:r>
              <a:rPr lang="en-US" dirty="0"/>
              <a:t>US Standard Atmosphere</a:t>
            </a:r>
            <a:r>
              <a:rPr lang="en-US" sz="2000" dirty="0"/>
              <a:t> </a:t>
            </a:r>
          </a:p>
          <a:p>
            <a:pPr lvl="1" eaLnBrk="1" hangingPunct="1">
              <a:defRPr/>
            </a:pPr>
            <a:endParaRPr lang="en-US" dirty="0">
              <a:effectLst>
                <a:outerShdw blurRad="38100" dist="38100" dir="2700000" algn="tl">
                  <a:srgbClr val="C0C0C0"/>
                </a:outerShdw>
              </a:effectLst>
            </a:endParaRPr>
          </a:p>
          <a:p>
            <a:pPr lvl="2" eaLnBrk="1" hangingPunct="1">
              <a:buFontTx/>
              <a:buNone/>
              <a:defRPr/>
            </a:pPr>
            <a:endParaRPr lang="en-US" dirty="0">
              <a:effectLst>
                <a:outerShdw blurRad="38100" dist="38100" dir="2700000" algn="tl">
                  <a:srgbClr val="C0C0C0"/>
                </a:outerShdw>
              </a:effectLst>
            </a:endParaRPr>
          </a:p>
        </p:txBody>
      </p:sp>
      <p:sp>
        <p:nvSpPr>
          <p:cNvPr id="51203" name="Content Placeholder 4"/>
          <p:cNvSpPr>
            <a:spLocks noGrp="1"/>
          </p:cNvSpPr>
          <p:nvPr>
            <p:ph sz="half" idx="2"/>
          </p:nvPr>
        </p:nvSpPr>
        <p:spPr/>
        <p:txBody>
          <a:bodyPr/>
          <a:lstStyle/>
          <a:p>
            <a:pPr lvl="1" eaLnBrk="1" hangingPunct="1">
              <a:buFont typeface="Arial" charset="0"/>
              <a:buChar char="•"/>
            </a:pPr>
            <a:endParaRPr lang="en-US" sz="2000"/>
          </a:p>
          <a:p>
            <a:pPr lvl="1" eaLnBrk="1" hangingPunct="1">
              <a:buFont typeface="Arial" charset="0"/>
              <a:buChar char="•"/>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a:p>
            <a:pPr lvl="1" eaLnBrk="1" hangingPunct="1">
              <a:buFontTx/>
              <a:buNone/>
            </a:pPr>
            <a:endParaRPr lang="en-US" sz="2000"/>
          </a:p>
        </p:txBody>
      </p:sp>
      <p:sp>
        <p:nvSpPr>
          <p:cNvPr id="51204" name="TextBox 5"/>
          <p:cNvSpPr txBox="1">
            <a:spLocks noChangeArrowheads="1"/>
          </p:cNvSpPr>
          <p:nvPr/>
        </p:nvSpPr>
        <p:spPr bwMode="auto">
          <a:xfrm>
            <a:off x="1981200" y="1828800"/>
            <a:ext cx="4038600" cy="711200"/>
          </a:xfrm>
          <a:prstGeom prst="rect">
            <a:avLst/>
          </a:prstGeom>
          <a:solidFill>
            <a:srgbClr val="00B0F0">
              <a:alpha val="0"/>
            </a:srgbClr>
          </a:solidFill>
          <a:ln w="9525">
            <a:solidFill>
              <a:schemeClr val="tx1"/>
            </a:solidFill>
            <a:miter lim="800000"/>
            <a:headEnd/>
            <a:tailEnd/>
          </a:ln>
        </p:spPr>
        <p:txBody>
          <a:bodyPr>
            <a:spAutoFit/>
          </a:bodyPr>
          <a:lstStyle/>
          <a:p>
            <a:pPr>
              <a:lnSpc>
                <a:spcPct val="100000"/>
              </a:lnSpc>
              <a:spcBef>
                <a:spcPct val="0"/>
              </a:spcBef>
            </a:pPr>
            <a:r>
              <a:rPr lang="en-US" b="0">
                <a:solidFill>
                  <a:schemeClr val="tx1"/>
                </a:solidFill>
              </a:rPr>
              <a:t>Pressure: </a:t>
            </a:r>
          </a:p>
          <a:p>
            <a:pPr>
              <a:lnSpc>
                <a:spcPct val="100000"/>
              </a:lnSpc>
              <a:spcBef>
                <a:spcPct val="0"/>
              </a:spcBef>
            </a:pPr>
            <a:r>
              <a:rPr lang="en-US" b="0">
                <a:solidFill>
                  <a:schemeClr val="tx1"/>
                </a:solidFill>
              </a:rPr>
              <a:t>Units of Measurement</a:t>
            </a:r>
          </a:p>
        </p:txBody>
      </p:sp>
      <p:sp>
        <p:nvSpPr>
          <p:cNvPr id="51205" name="TextBox 10"/>
          <p:cNvSpPr txBox="1">
            <a:spLocks noChangeArrowheads="1"/>
          </p:cNvSpPr>
          <p:nvPr/>
        </p:nvSpPr>
        <p:spPr bwMode="auto">
          <a:xfrm>
            <a:off x="6248400" y="1828800"/>
            <a:ext cx="3962400" cy="711200"/>
          </a:xfrm>
          <a:prstGeom prst="rect">
            <a:avLst/>
          </a:prstGeom>
          <a:solidFill>
            <a:srgbClr val="00B0F0">
              <a:alpha val="0"/>
            </a:srgbClr>
          </a:solidFill>
          <a:ln w="9525">
            <a:solidFill>
              <a:schemeClr val="tx1"/>
            </a:solidFill>
            <a:miter lim="800000"/>
            <a:headEnd/>
            <a:tailEnd/>
          </a:ln>
        </p:spPr>
        <p:txBody>
          <a:bodyPr>
            <a:spAutoFit/>
          </a:bodyPr>
          <a:lstStyle/>
          <a:p>
            <a:pPr>
              <a:lnSpc>
                <a:spcPct val="100000"/>
              </a:lnSpc>
              <a:spcBef>
                <a:spcPct val="0"/>
              </a:spcBef>
            </a:pPr>
            <a:r>
              <a:rPr lang="en-US" b="0">
                <a:solidFill>
                  <a:schemeClr val="tx1"/>
                </a:solidFill>
              </a:rPr>
              <a:t>Pressure: </a:t>
            </a:r>
          </a:p>
          <a:p>
            <a:pPr>
              <a:lnSpc>
                <a:spcPct val="100000"/>
              </a:lnSpc>
              <a:spcBef>
                <a:spcPct val="0"/>
              </a:spcBef>
            </a:pPr>
            <a:r>
              <a:rPr lang="en-US" b="0">
                <a:solidFill>
                  <a:schemeClr val="tx1"/>
                </a:solidFill>
              </a:rPr>
              <a:t>Reference Measurements</a:t>
            </a:r>
          </a:p>
        </p:txBody>
      </p:sp>
      <p:sp>
        <p:nvSpPr>
          <p:cNvPr id="51206" name="TextBox 11"/>
          <p:cNvSpPr txBox="1">
            <a:spLocks noChangeArrowheads="1"/>
          </p:cNvSpPr>
          <p:nvPr/>
        </p:nvSpPr>
        <p:spPr bwMode="auto">
          <a:xfrm>
            <a:off x="6248400" y="2667001"/>
            <a:ext cx="3962400" cy="3444875"/>
          </a:xfrm>
          <a:prstGeom prst="rect">
            <a:avLst/>
          </a:prstGeom>
          <a:solidFill>
            <a:srgbClr val="92D050">
              <a:alpha val="0"/>
            </a:srgbClr>
          </a:solidFill>
          <a:ln w="9525">
            <a:noFill/>
            <a:miter lim="800000"/>
            <a:headEnd/>
            <a:tailEnd/>
          </a:ln>
        </p:spPr>
        <p:txBody>
          <a:bodyPr>
            <a:spAutoFit/>
          </a:bodyPr>
          <a:lstStyle/>
          <a:p>
            <a:pPr lvl="1" algn="l">
              <a:lnSpc>
                <a:spcPct val="100000"/>
              </a:lnSpc>
              <a:spcBef>
                <a:spcPct val="0"/>
              </a:spcBef>
            </a:pPr>
            <a:r>
              <a:rPr lang="en-US" b="0">
                <a:solidFill>
                  <a:schemeClr val="tx1"/>
                </a:solidFill>
              </a:rPr>
              <a:t>At sea level, (59°F or 15°C) atmospheric pressure is:</a:t>
            </a:r>
          </a:p>
          <a:p>
            <a:pPr lvl="1" algn="l">
              <a:lnSpc>
                <a:spcPct val="100000"/>
              </a:lnSpc>
              <a:spcBef>
                <a:spcPct val="0"/>
              </a:spcBef>
            </a:pPr>
            <a:endParaRPr lang="en-US" b="0">
              <a:solidFill>
                <a:schemeClr val="tx1"/>
              </a:solidFill>
            </a:endParaRPr>
          </a:p>
          <a:p>
            <a:pPr lvl="1" algn="l">
              <a:lnSpc>
                <a:spcPct val="100000"/>
              </a:lnSpc>
              <a:spcBef>
                <a:spcPct val="0"/>
              </a:spcBef>
            </a:pPr>
            <a:r>
              <a:rPr lang="en-US" b="0">
                <a:solidFill>
                  <a:schemeClr val="tx1"/>
                </a:solidFill>
              </a:rPr>
              <a:t>	= 760 mmHg  </a:t>
            </a:r>
          </a:p>
          <a:p>
            <a:pPr lvl="1" algn="l">
              <a:lnSpc>
                <a:spcPct val="100000"/>
              </a:lnSpc>
              <a:spcBef>
                <a:spcPct val="0"/>
              </a:spcBef>
            </a:pPr>
            <a:r>
              <a:rPr lang="en-US" b="0">
                <a:solidFill>
                  <a:schemeClr val="tx1"/>
                </a:solidFill>
              </a:rPr>
              <a:t>	= 29.92 inches Hg </a:t>
            </a:r>
          </a:p>
          <a:p>
            <a:pPr lvl="1" algn="l">
              <a:lnSpc>
                <a:spcPct val="100000"/>
              </a:lnSpc>
              <a:spcBef>
                <a:spcPct val="0"/>
              </a:spcBef>
            </a:pPr>
            <a:r>
              <a:rPr lang="en-US" b="0">
                <a:solidFill>
                  <a:schemeClr val="tx1"/>
                </a:solidFill>
              </a:rPr>
              <a:t>	= 1013.2 millibars</a:t>
            </a:r>
          </a:p>
          <a:p>
            <a:pPr lvl="1" algn="l">
              <a:lnSpc>
                <a:spcPct val="100000"/>
              </a:lnSpc>
              <a:spcBef>
                <a:spcPct val="0"/>
              </a:spcBef>
            </a:pPr>
            <a:endParaRPr lang="en-US" b="0">
              <a:solidFill>
                <a:schemeClr val="tx1"/>
              </a:solidFill>
            </a:endParaRPr>
          </a:p>
          <a:p>
            <a:pPr lvl="1" algn="l">
              <a:lnSpc>
                <a:spcPct val="100000"/>
              </a:lnSpc>
              <a:spcBef>
                <a:spcPct val="0"/>
              </a:spcBef>
            </a:pPr>
            <a:r>
              <a:rPr lang="en-US" b="0">
                <a:solidFill>
                  <a:schemeClr val="tx1"/>
                </a:solidFill>
              </a:rPr>
              <a:t>At 18,000 ft (5454.5m)</a:t>
            </a:r>
          </a:p>
          <a:p>
            <a:pPr lvl="1" algn="l">
              <a:lnSpc>
                <a:spcPct val="100000"/>
              </a:lnSpc>
              <a:spcBef>
                <a:spcPct val="0"/>
              </a:spcBef>
            </a:pPr>
            <a:r>
              <a:rPr lang="en-US" b="0">
                <a:solidFill>
                  <a:schemeClr val="tx1"/>
                </a:solidFill>
              </a:rPr>
              <a:t>atmospheric pressure is</a:t>
            </a:r>
          </a:p>
          <a:p>
            <a:pPr lvl="1" algn="l">
              <a:lnSpc>
                <a:spcPct val="100000"/>
              </a:lnSpc>
              <a:spcBef>
                <a:spcPct val="0"/>
              </a:spcBef>
            </a:pPr>
            <a:r>
              <a:rPr lang="en-US" b="0">
                <a:solidFill>
                  <a:schemeClr val="tx1"/>
                </a:solidFill>
              </a:rPr>
              <a:t>         380 mmHg</a:t>
            </a:r>
          </a:p>
          <a:p>
            <a:pPr lvl="1" algn="l">
              <a:lnSpc>
                <a:spcPct val="100000"/>
              </a:lnSpc>
              <a:spcBef>
                <a:spcPct val="0"/>
              </a:spcBef>
            </a:pPr>
            <a:endParaRPr lang="en-US" b="0">
              <a:solidFill>
                <a:schemeClr val="tx1"/>
              </a:solidFill>
            </a:endParaRPr>
          </a:p>
        </p:txBody>
      </p:sp>
      <p:sp>
        <p:nvSpPr>
          <p:cNvPr id="51208" name="Text Box 8"/>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18 of 71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3600" b="1"/>
              <a:t>Atmospheric Pressure &amp; Altitude</a:t>
            </a:r>
          </a:p>
        </p:txBody>
      </p:sp>
      <p:sp>
        <p:nvSpPr>
          <p:cNvPr id="80899" name="Rectangle 3"/>
          <p:cNvSpPr>
            <a:spLocks noGrp="1" noChangeArrowheads="1"/>
          </p:cNvSpPr>
          <p:nvPr>
            <p:ph type="body" idx="1"/>
          </p:nvPr>
        </p:nvSpPr>
        <p:spPr>
          <a:xfrm>
            <a:off x="2057400" y="1676400"/>
            <a:ext cx="8839200" cy="4114800"/>
          </a:xfrm>
          <a:solidFill>
            <a:srgbClr val="00B0F0">
              <a:alpha val="0"/>
            </a:srgbClr>
          </a:solidFill>
        </p:spPr>
        <p:txBody>
          <a:bodyPr/>
          <a:lstStyle/>
          <a:p>
            <a:pPr eaLnBrk="1" hangingPunct="1">
              <a:buFontTx/>
              <a:buNone/>
            </a:pPr>
            <a:endParaRPr lang="en-US" b="1">
              <a:effectLst>
                <a:outerShdw blurRad="38100" dist="38100" dir="2700000" algn="tl">
                  <a:srgbClr val="FFFFFF"/>
                </a:outerShdw>
              </a:effectLst>
            </a:endParaRPr>
          </a:p>
          <a:p>
            <a:pPr eaLnBrk="1" hangingPunct="1">
              <a:buFontTx/>
              <a:buNone/>
            </a:pPr>
            <a:r>
              <a:rPr lang="en-US" sz="2800"/>
              <a:t>1  atmosphere pressure = 760 mmHg = sea level</a:t>
            </a:r>
          </a:p>
          <a:p>
            <a:pPr eaLnBrk="1" hangingPunct="1">
              <a:buFontTx/>
              <a:buNone/>
            </a:pPr>
            <a:r>
              <a:rPr lang="en-US" sz="2800"/>
              <a:t>¾ atmospheric pressure = 570 mmHg = 8,000 ft 					(2424 m)</a:t>
            </a:r>
          </a:p>
          <a:p>
            <a:pPr eaLnBrk="1" hangingPunct="1">
              <a:buFontTx/>
              <a:buNone/>
            </a:pPr>
            <a:r>
              <a:rPr lang="en-US" sz="2800"/>
              <a:t>½ atmospheric pressure = 380 mmHg = 18,000 ft 					(5454.5 m)</a:t>
            </a:r>
          </a:p>
          <a:p>
            <a:pPr eaLnBrk="1" hangingPunct="1">
              <a:buFontTx/>
              <a:buNone/>
            </a:pPr>
            <a:r>
              <a:rPr lang="en-US" sz="2800"/>
              <a:t>¼ atmospheric pressure = 190 mmHg = 33,500 ft 					(10,151.5 m)</a:t>
            </a:r>
          </a:p>
          <a:p>
            <a:pPr lvl="1" eaLnBrk="1" hangingPunct="1"/>
            <a:endParaRPr lang="en-US">
              <a:effectLst>
                <a:outerShdw blurRad="38100" dist="38100" dir="2700000" algn="tl">
                  <a:srgbClr val="FFFFFF"/>
                </a:outerShdw>
              </a:effectLst>
            </a:endParaRPr>
          </a:p>
          <a:p>
            <a:pPr eaLnBrk="1" hangingPunct="1"/>
            <a:endParaRPr lang="en-US" sz="2800"/>
          </a:p>
        </p:txBody>
      </p:sp>
      <p:sp>
        <p:nvSpPr>
          <p:cNvPr id="5325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19 of 71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1981200" y="2667000"/>
            <a:ext cx="8229600" cy="2667000"/>
          </a:xfrm>
          <a:solidFill>
            <a:srgbClr val="92D050">
              <a:alpha val="0"/>
            </a:srgbClr>
          </a:solidFill>
        </p:spPr>
        <p:txBody>
          <a:bodyPr/>
          <a:lstStyle/>
          <a:p>
            <a:pPr algn="ctr" eaLnBrk="1" hangingPunct="1">
              <a:buFontTx/>
              <a:buNone/>
            </a:pPr>
            <a:r>
              <a:rPr lang="en-US" sz="3600" b="1" dirty="0">
                <a:latin typeface="Arial (W1)" pitchFamily="34" charset="0"/>
              </a:rPr>
              <a:t>Introduction</a:t>
            </a:r>
          </a:p>
          <a:p>
            <a:pPr algn="ctr" eaLnBrk="1" hangingPunct="1">
              <a:buFontTx/>
              <a:buNone/>
            </a:pPr>
            <a:r>
              <a:rPr lang="en-US" sz="3600" b="1" dirty="0">
                <a:latin typeface="Arial (W1)" pitchFamily="34" charset="0"/>
              </a:rPr>
              <a:t>Flight Environment</a:t>
            </a:r>
          </a:p>
          <a:p>
            <a:pPr algn="ctr" eaLnBrk="1" hangingPunct="1">
              <a:buFontTx/>
              <a:buNone/>
            </a:pPr>
            <a:r>
              <a:rPr lang="en-US" sz="3600" b="1" dirty="0">
                <a:latin typeface="Arial (W1)" pitchFamily="34" charset="0"/>
              </a:rPr>
              <a:t>Clinical Aerospace Medicine</a:t>
            </a:r>
          </a:p>
          <a:p>
            <a:pPr algn="ctr" eaLnBrk="1" hangingPunct="1">
              <a:buFontTx/>
              <a:buNone/>
            </a:pPr>
            <a:r>
              <a:rPr lang="en-US" sz="3600" b="1" dirty="0">
                <a:latin typeface="Arial (W1)" pitchFamily="34" charset="0"/>
              </a:rPr>
              <a:t>Operational Aerospace Medicine</a:t>
            </a:r>
          </a:p>
        </p:txBody>
      </p:sp>
      <p:sp>
        <p:nvSpPr>
          <p:cNvPr id="16386" name="Rectangle 2"/>
          <p:cNvSpPr>
            <a:spLocks noGrp="1" noChangeArrowheads="1"/>
          </p:cNvSpPr>
          <p:nvPr>
            <p:ph type="title"/>
          </p:nvPr>
        </p:nvSpPr>
        <p:spPr>
          <a:xfrm>
            <a:off x="3810000" y="304800"/>
            <a:ext cx="6400800" cy="1143000"/>
          </a:xfrm>
        </p:spPr>
        <p:txBody>
          <a:bodyPr/>
          <a:lstStyle/>
          <a:p>
            <a:pPr eaLnBrk="1" hangingPunct="1"/>
            <a:r>
              <a:rPr lang="en-US" b="1"/>
              <a:t>Overview</a:t>
            </a:r>
          </a:p>
        </p:txBody>
      </p:sp>
      <p:sp>
        <p:nvSpPr>
          <p:cNvPr id="16388"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 of 71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200" b="1"/>
              <a:t>Atmosphere</a:t>
            </a:r>
          </a:p>
        </p:txBody>
      </p:sp>
      <p:sp>
        <p:nvSpPr>
          <p:cNvPr id="55298" name="Rectangle 3"/>
          <p:cNvSpPr>
            <a:spLocks noGrp="1" noChangeArrowheads="1"/>
          </p:cNvSpPr>
          <p:nvPr>
            <p:ph type="body" idx="1"/>
          </p:nvPr>
        </p:nvSpPr>
        <p:spPr>
          <a:xfrm>
            <a:off x="1828800" y="1752601"/>
            <a:ext cx="8610600" cy="4373563"/>
          </a:xfrm>
        </p:spPr>
        <p:txBody>
          <a:bodyPr/>
          <a:lstStyle/>
          <a:p>
            <a:pPr eaLnBrk="1" hangingPunct="1">
              <a:buFontTx/>
              <a:buNone/>
            </a:pPr>
            <a:endParaRPr lang="en-US" sz="2800"/>
          </a:p>
          <a:p>
            <a:pPr lvl="1" eaLnBrk="1" hangingPunct="1">
              <a:buFontTx/>
              <a:buNone/>
            </a:pPr>
            <a:endParaRPr lang="en-US" sz="2400"/>
          </a:p>
        </p:txBody>
      </p:sp>
      <p:graphicFrame>
        <p:nvGraphicFramePr>
          <p:cNvPr id="55480" name="Group 184"/>
          <p:cNvGraphicFramePr>
            <a:graphicFrameLocks noGrp="1"/>
          </p:cNvGraphicFramePr>
          <p:nvPr>
            <p:extLst>
              <p:ext uri="{D42A27DB-BD31-4B8C-83A1-F6EECF244321}">
                <p14:modId xmlns:p14="http://schemas.microsoft.com/office/powerpoint/2010/main" val="2135027474"/>
              </p:ext>
            </p:extLst>
          </p:nvPr>
        </p:nvGraphicFramePr>
        <p:xfrm>
          <a:off x="1524000" y="1798637"/>
          <a:ext cx="9601200" cy="4479928"/>
        </p:xfrm>
        <a:graphic>
          <a:graphicData uri="http://schemas.openxmlformats.org/drawingml/2006/table">
            <a:tbl>
              <a:tblPr/>
              <a:tblGrid>
                <a:gridCol w="3097161">
                  <a:extLst>
                    <a:ext uri="{9D8B030D-6E8A-4147-A177-3AD203B41FA5}">
                      <a16:colId xmlns:a16="http://schemas.microsoft.com/office/drawing/2014/main" val="20000"/>
                    </a:ext>
                  </a:extLst>
                </a:gridCol>
                <a:gridCol w="6504039">
                  <a:extLst>
                    <a:ext uri="{9D8B030D-6E8A-4147-A177-3AD203B41FA5}">
                      <a16:colId xmlns:a16="http://schemas.microsoft.com/office/drawing/2014/main" val="20001"/>
                    </a:ext>
                  </a:extLst>
                </a:gridCol>
              </a:tblGrid>
              <a:tr h="435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Biosphere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Characteristic Highlights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58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Troposphere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Site of the majority  of aviation activity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Temperature Lapse Rate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Temperature  Decreases until Tropopause (30,000 ft or 9144 m) at poles &amp; 60,000 ft (18,288 m ) at equator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Stratosphere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Contains Ozone layer, important for UV radiation protection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Mesosphere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Coldest  sphere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-110 ˚C at 290,000 ft   (85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3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Thermosphere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Charged particles modified by solar flare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0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Exosphere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Sparse particle collisions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Hydrogen &amp; Helium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rPr>
                        <a:t> Edge of 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5336" name="Text Box 40"/>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20 of 71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ctrTitle" idx="4294967295"/>
          </p:nvPr>
        </p:nvSpPr>
        <p:spPr>
          <a:xfrm>
            <a:off x="2514600" y="228600"/>
            <a:ext cx="7772400" cy="1143000"/>
          </a:xfrm>
        </p:spPr>
        <p:txBody>
          <a:bodyPr/>
          <a:lstStyle/>
          <a:p>
            <a:pPr eaLnBrk="1" hangingPunct="1"/>
            <a:r>
              <a:rPr lang="en-US"/>
              <a:t>      </a:t>
            </a:r>
            <a:r>
              <a:rPr lang="en-US" sz="3600" b="1"/>
              <a:t>Aerospace Physiology</a:t>
            </a:r>
          </a:p>
        </p:txBody>
      </p:sp>
      <p:sp>
        <p:nvSpPr>
          <p:cNvPr id="57346" name="Rectangle 5"/>
          <p:cNvSpPr>
            <a:spLocks noGrp="1" noChangeArrowheads="1"/>
          </p:cNvSpPr>
          <p:nvPr>
            <p:ph type="subTitle" idx="1"/>
          </p:nvPr>
        </p:nvSpPr>
        <p:spPr>
          <a:xfrm>
            <a:off x="1524000" y="2133600"/>
            <a:ext cx="4419600" cy="3657600"/>
          </a:xfrm>
        </p:spPr>
        <p:txBody>
          <a:bodyPr/>
          <a:lstStyle/>
          <a:p>
            <a:pPr marL="457200" indent="-457200" algn="l" eaLnBrk="1" hangingPunct="1">
              <a:buFont typeface="Arial" panose="020B0604020202020204" pitchFamily="34" charset="0"/>
              <a:buChar char="•"/>
            </a:pPr>
            <a:r>
              <a:rPr lang="en-US" sz="2800" dirty="0"/>
              <a:t>Respiration</a:t>
            </a:r>
          </a:p>
          <a:p>
            <a:pPr marL="457200" indent="-457200" algn="l" eaLnBrk="1" hangingPunct="1">
              <a:buFont typeface="Arial" panose="020B0604020202020204" pitchFamily="34" charset="0"/>
              <a:buChar char="•"/>
            </a:pPr>
            <a:r>
              <a:rPr lang="en-US" sz="2800" dirty="0"/>
              <a:t>Cardiovascular System</a:t>
            </a:r>
          </a:p>
          <a:p>
            <a:pPr marL="457200" indent="-457200" algn="l" eaLnBrk="1" hangingPunct="1">
              <a:buFont typeface="Arial" panose="020B0604020202020204" pitchFamily="34" charset="0"/>
              <a:buChar char="•"/>
            </a:pPr>
            <a:r>
              <a:rPr lang="en-US" sz="2800" dirty="0"/>
              <a:t>Spatial Orientation</a:t>
            </a:r>
          </a:p>
          <a:p>
            <a:pPr marL="457200" indent="-457200" algn="l" eaLnBrk="1" hangingPunct="1">
              <a:buFont typeface="Arial" panose="020B0604020202020204" pitchFamily="34" charset="0"/>
              <a:buChar char="•"/>
            </a:pPr>
            <a:r>
              <a:rPr lang="en-US" sz="2800" dirty="0"/>
              <a:t>Bioacoustics</a:t>
            </a:r>
          </a:p>
          <a:p>
            <a:pPr marL="457200" indent="-457200" algn="l" eaLnBrk="1" hangingPunct="1">
              <a:buFont typeface="Arial" panose="020B0604020202020204" pitchFamily="34" charset="0"/>
              <a:buChar char="•"/>
            </a:pPr>
            <a:r>
              <a:rPr lang="en-US" sz="2800" dirty="0"/>
              <a:t>Vision</a:t>
            </a:r>
          </a:p>
          <a:p>
            <a:pPr marL="457200" indent="-457200" algn="l" eaLnBrk="1" hangingPunct="1">
              <a:buFont typeface="Arial" panose="020B0604020202020204" pitchFamily="34" charset="0"/>
              <a:buChar char="•"/>
            </a:pPr>
            <a:r>
              <a:rPr lang="en-US" sz="2800" dirty="0"/>
              <a:t>Sleep and Circadian Rhythms</a:t>
            </a:r>
          </a:p>
          <a:p>
            <a:pPr marL="457200" indent="-457200" algn="l" eaLnBrk="1" hangingPunct="1">
              <a:buFont typeface="Arial" panose="020B0604020202020204" pitchFamily="34" charset="0"/>
              <a:buChar char="•"/>
            </a:pPr>
            <a:endParaRPr lang="en-US" sz="2800" dirty="0"/>
          </a:p>
        </p:txBody>
      </p:sp>
      <p:sp>
        <p:nvSpPr>
          <p:cNvPr id="4" name="Rectangle 5"/>
          <p:cNvSpPr txBox="1">
            <a:spLocks noChangeArrowheads="1"/>
          </p:cNvSpPr>
          <p:nvPr/>
        </p:nvSpPr>
        <p:spPr bwMode="auto">
          <a:xfrm>
            <a:off x="6172200" y="2133600"/>
            <a:ext cx="4419600" cy="3962400"/>
          </a:xfrm>
          <a:prstGeom prst="rect">
            <a:avLst/>
          </a:prstGeom>
          <a:noFill/>
          <a:ln w="9525">
            <a:noFill/>
            <a:miter lim="800000"/>
            <a:headEnd/>
            <a:tailEnd/>
          </a:ln>
        </p:spPr>
        <p:txBody>
          <a:bodyPr/>
          <a:lstStyle/>
          <a:p>
            <a:pPr marL="457200" indent="-457200" algn="l">
              <a:lnSpc>
                <a:spcPct val="100000"/>
              </a:lnSpc>
              <a:buFont typeface="Arial" panose="020B0604020202020204" pitchFamily="34" charset="0"/>
              <a:buChar char="•"/>
              <a:defRPr/>
            </a:pPr>
            <a:r>
              <a:rPr lang="en-US" sz="2800" b="0" dirty="0">
                <a:solidFill>
                  <a:schemeClr val="tx1"/>
                </a:solidFill>
              </a:rPr>
              <a:t>Acceleration</a:t>
            </a:r>
          </a:p>
          <a:p>
            <a:pPr marL="457200" indent="-457200" algn="l">
              <a:lnSpc>
                <a:spcPct val="100000"/>
              </a:lnSpc>
              <a:buFont typeface="Arial" panose="020B0604020202020204" pitchFamily="34" charset="0"/>
              <a:buChar char="•"/>
              <a:defRPr/>
            </a:pPr>
            <a:r>
              <a:rPr lang="en-US" sz="2800" b="0" kern="0" dirty="0">
                <a:solidFill>
                  <a:schemeClr val="tx1"/>
                </a:solidFill>
                <a:latin typeface="+mn-lt"/>
              </a:rPr>
              <a:t>Gravitational Effects</a:t>
            </a:r>
          </a:p>
          <a:p>
            <a:pPr marL="457200" indent="-457200" algn="l">
              <a:lnSpc>
                <a:spcPct val="100000"/>
              </a:lnSpc>
              <a:buFont typeface="Arial" panose="020B0604020202020204" pitchFamily="34" charset="0"/>
              <a:buChar char="•"/>
              <a:defRPr/>
            </a:pPr>
            <a:r>
              <a:rPr lang="en-US" sz="2800" b="0" kern="0" dirty="0">
                <a:solidFill>
                  <a:schemeClr val="tx1"/>
                </a:solidFill>
                <a:latin typeface="+mn-lt"/>
              </a:rPr>
              <a:t>Vibration</a:t>
            </a:r>
          </a:p>
          <a:p>
            <a:pPr marL="457200" indent="-457200" algn="l">
              <a:lnSpc>
                <a:spcPct val="100000"/>
              </a:lnSpc>
              <a:buFont typeface="Arial" panose="020B0604020202020204" pitchFamily="34" charset="0"/>
              <a:buChar char="•"/>
              <a:defRPr/>
            </a:pPr>
            <a:r>
              <a:rPr lang="en-US" sz="2800" b="0" kern="0" dirty="0" err="1">
                <a:solidFill>
                  <a:schemeClr val="tx1"/>
                </a:solidFill>
                <a:latin typeface="+mn-lt"/>
              </a:rPr>
              <a:t>Hypobaria</a:t>
            </a:r>
            <a:endParaRPr lang="en-US" sz="2800" b="0" kern="0" dirty="0">
              <a:solidFill>
                <a:schemeClr val="tx1"/>
              </a:solidFill>
              <a:latin typeface="+mn-lt"/>
            </a:endParaRPr>
          </a:p>
          <a:p>
            <a:pPr marL="457200" indent="-457200" algn="l">
              <a:lnSpc>
                <a:spcPct val="100000"/>
              </a:lnSpc>
              <a:buFont typeface="Arial" panose="020B0604020202020204" pitchFamily="34" charset="0"/>
              <a:buChar char="•"/>
              <a:defRPr/>
            </a:pPr>
            <a:r>
              <a:rPr lang="en-US" sz="2800" b="0" kern="0" dirty="0" err="1">
                <a:solidFill>
                  <a:schemeClr val="tx1"/>
                </a:solidFill>
                <a:latin typeface="+mn-lt"/>
              </a:rPr>
              <a:t>Hyperbaria</a:t>
            </a:r>
            <a:endParaRPr lang="en-US" sz="2800" b="0" kern="0" dirty="0">
              <a:solidFill>
                <a:schemeClr val="tx1"/>
              </a:solidFill>
              <a:latin typeface="+mn-lt"/>
            </a:endParaRPr>
          </a:p>
          <a:p>
            <a:pPr marL="457200" indent="-457200" algn="l">
              <a:lnSpc>
                <a:spcPct val="100000"/>
              </a:lnSpc>
              <a:buFont typeface="Arial" panose="020B0604020202020204" pitchFamily="34" charset="0"/>
              <a:buChar char="•"/>
              <a:defRPr/>
            </a:pPr>
            <a:r>
              <a:rPr lang="en-US" sz="2800" b="0" kern="0" dirty="0">
                <a:solidFill>
                  <a:schemeClr val="tx1"/>
                </a:solidFill>
              </a:rPr>
              <a:t>Other Physical Factors</a:t>
            </a:r>
          </a:p>
          <a:p>
            <a:pPr marL="457200" indent="-457200" algn="l">
              <a:lnSpc>
                <a:spcPct val="100000"/>
              </a:lnSpc>
              <a:buFont typeface="Arial" panose="020B0604020202020204" pitchFamily="34" charset="0"/>
              <a:buChar char="•"/>
              <a:defRPr/>
            </a:pPr>
            <a:r>
              <a:rPr lang="en-US" sz="2800" b="0" kern="0" dirty="0">
                <a:solidFill>
                  <a:schemeClr val="tx1"/>
                </a:solidFill>
                <a:latin typeface="+mn-lt"/>
              </a:rPr>
              <a:t>Human Factors</a:t>
            </a:r>
          </a:p>
          <a:p>
            <a:pPr marL="457200" indent="-457200" algn="l">
              <a:lnSpc>
                <a:spcPct val="100000"/>
              </a:lnSpc>
              <a:buFont typeface="Arial" panose="020B0604020202020204" pitchFamily="34" charset="0"/>
              <a:buChar char="•"/>
              <a:defRPr/>
            </a:pPr>
            <a:endParaRPr lang="en-US" sz="2800" b="0" kern="0" dirty="0">
              <a:solidFill>
                <a:schemeClr val="tx1"/>
              </a:solidFill>
              <a:latin typeface="+mn-lt"/>
            </a:endParaRPr>
          </a:p>
          <a:p>
            <a:pPr marL="457200" indent="-457200" algn="l">
              <a:lnSpc>
                <a:spcPct val="100000"/>
              </a:lnSpc>
              <a:buFont typeface="Arial" panose="020B0604020202020204" pitchFamily="34" charset="0"/>
              <a:buChar char="•"/>
              <a:defRPr/>
            </a:pPr>
            <a:endParaRPr lang="en-US" sz="2800" b="0" kern="0" dirty="0">
              <a:solidFill>
                <a:schemeClr val="tx1"/>
              </a:solidFill>
              <a:latin typeface="+mn-lt"/>
            </a:endParaRPr>
          </a:p>
          <a:p>
            <a:pPr marL="457200" indent="-457200" algn="l">
              <a:lnSpc>
                <a:spcPct val="100000"/>
              </a:lnSpc>
              <a:buFont typeface="Arial" panose="020B0604020202020204" pitchFamily="34" charset="0"/>
              <a:buChar char="•"/>
              <a:defRPr/>
            </a:pPr>
            <a:endParaRPr lang="en-US" sz="2800" b="0" kern="0" dirty="0">
              <a:solidFill>
                <a:schemeClr val="tx1"/>
              </a:solidFill>
              <a:latin typeface="+mn-lt"/>
            </a:endParaRPr>
          </a:p>
        </p:txBody>
      </p:sp>
      <p:sp>
        <p:nvSpPr>
          <p:cNvPr id="57349"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21 of 71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600" b="1"/>
              <a:t>Respiration: Gas Laws</a:t>
            </a:r>
            <a:r>
              <a:rPr lang="en-US"/>
              <a:t> </a:t>
            </a:r>
          </a:p>
        </p:txBody>
      </p:sp>
      <p:sp>
        <p:nvSpPr>
          <p:cNvPr id="59394" name="Rectangle 3"/>
          <p:cNvSpPr>
            <a:spLocks noGrp="1" noChangeArrowheads="1"/>
          </p:cNvSpPr>
          <p:nvPr>
            <p:ph type="body" idx="1"/>
          </p:nvPr>
        </p:nvSpPr>
        <p:spPr>
          <a:solidFill>
            <a:srgbClr val="00B0F0">
              <a:alpha val="0"/>
            </a:srgbClr>
          </a:solidFill>
        </p:spPr>
        <p:txBody>
          <a:bodyPr/>
          <a:lstStyle/>
          <a:p>
            <a:pPr eaLnBrk="1" hangingPunct="1"/>
            <a:r>
              <a:rPr lang="en-US" sz="2800"/>
              <a:t>Pressure changes at different altitudes creates various physiologic stresses i.e., hypoxia, decompression</a:t>
            </a:r>
          </a:p>
          <a:p>
            <a:pPr eaLnBrk="1" hangingPunct="1"/>
            <a:r>
              <a:rPr lang="en-US" sz="2800"/>
              <a:t>These changes are governed by the Gas Laws such as Boyle’s Law, Dalton’s Law, Henry’s Law</a:t>
            </a:r>
          </a:p>
          <a:p>
            <a:pPr lvl="1" eaLnBrk="1" hangingPunct="1">
              <a:buFont typeface="Arial" charset="0"/>
              <a:buChar char="•"/>
            </a:pPr>
            <a:r>
              <a:rPr lang="en-US"/>
              <a:t>Example: Body cavity volume expansion (GI tract, middle ear, and teeth) with altitude is governed by Boyle’s Law</a:t>
            </a:r>
          </a:p>
          <a:p>
            <a:pPr lvl="1" eaLnBrk="1" hangingPunct="1">
              <a:buFontTx/>
              <a:buNone/>
            </a:pPr>
            <a:endParaRPr lang="en-US"/>
          </a:p>
        </p:txBody>
      </p:sp>
      <p:sp>
        <p:nvSpPr>
          <p:cNvPr id="59396"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22 of 71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z="3600" b="1"/>
              <a:t>Respiration</a:t>
            </a:r>
          </a:p>
        </p:txBody>
      </p:sp>
      <p:sp>
        <p:nvSpPr>
          <p:cNvPr id="61442" name="Rectangle 3"/>
          <p:cNvSpPr>
            <a:spLocks noGrp="1" noChangeArrowheads="1"/>
          </p:cNvSpPr>
          <p:nvPr>
            <p:ph sz="half" idx="1"/>
          </p:nvPr>
        </p:nvSpPr>
        <p:spPr>
          <a:xfrm>
            <a:off x="1600200" y="1981200"/>
            <a:ext cx="4495800" cy="4191000"/>
          </a:xfrm>
          <a:solidFill>
            <a:srgbClr val="00B0F0">
              <a:alpha val="0"/>
            </a:srgbClr>
          </a:solidFill>
        </p:spPr>
        <p:txBody>
          <a:bodyPr/>
          <a:lstStyle/>
          <a:p>
            <a:pPr algn="ctr" eaLnBrk="1" hangingPunct="1">
              <a:buFontTx/>
              <a:buNone/>
            </a:pPr>
            <a:r>
              <a:rPr lang="en-US" sz="3200" b="1" dirty="0"/>
              <a:t>External Respiration </a:t>
            </a:r>
          </a:p>
          <a:p>
            <a:pPr algn="ctr" eaLnBrk="1" hangingPunct="1">
              <a:buFontTx/>
              <a:buNone/>
            </a:pPr>
            <a:r>
              <a:rPr lang="en-US" sz="2400" dirty="0"/>
              <a:t>(Ventilation)</a:t>
            </a:r>
          </a:p>
          <a:p>
            <a:pPr algn="ctr" eaLnBrk="1" hangingPunct="1">
              <a:buFontTx/>
              <a:buNone/>
            </a:pPr>
            <a:endParaRPr lang="en-US" sz="2400" dirty="0"/>
          </a:p>
          <a:p>
            <a:pPr algn="ctr" eaLnBrk="1" hangingPunct="1">
              <a:buFontTx/>
              <a:buNone/>
            </a:pPr>
            <a:r>
              <a:rPr lang="en-US" dirty="0"/>
              <a:t> Exchange of gases between body and atmosphere</a:t>
            </a:r>
          </a:p>
          <a:p>
            <a:pPr lvl="3" eaLnBrk="1" hangingPunct="1"/>
            <a:endParaRPr lang="en-US" dirty="0"/>
          </a:p>
        </p:txBody>
      </p:sp>
      <p:sp>
        <p:nvSpPr>
          <p:cNvPr id="61443" name="Content Placeholder 3"/>
          <p:cNvSpPr>
            <a:spLocks noGrp="1"/>
          </p:cNvSpPr>
          <p:nvPr>
            <p:ph sz="half" idx="2"/>
          </p:nvPr>
        </p:nvSpPr>
        <p:spPr>
          <a:xfrm>
            <a:off x="6172200" y="1981200"/>
            <a:ext cx="4038600" cy="4191000"/>
          </a:xfrm>
          <a:solidFill>
            <a:srgbClr val="00B0F0">
              <a:alpha val="0"/>
            </a:srgbClr>
          </a:solidFill>
        </p:spPr>
        <p:txBody>
          <a:bodyPr/>
          <a:lstStyle/>
          <a:p>
            <a:pPr algn="ctr" eaLnBrk="1" hangingPunct="1">
              <a:buFontTx/>
              <a:buNone/>
            </a:pPr>
            <a:r>
              <a:rPr lang="en-US" sz="3200" b="1" dirty="0"/>
              <a:t>Internal Respiration</a:t>
            </a:r>
          </a:p>
          <a:p>
            <a:pPr algn="ctr" eaLnBrk="1" hangingPunct="1">
              <a:buFontTx/>
              <a:buNone/>
            </a:pPr>
            <a:endParaRPr lang="en-US" dirty="0"/>
          </a:p>
          <a:p>
            <a:pPr eaLnBrk="1" hangingPunct="1">
              <a:buFontTx/>
              <a:buNone/>
            </a:pPr>
            <a:r>
              <a:rPr lang="en-US" dirty="0"/>
              <a:t>	Chemical reaction at the cellular level of carbohydrates and oxygen, producing energy as well as carbon dioxide</a:t>
            </a:r>
          </a:p>
          <a:p>
            <a:pPr eaLnBrk="1" hangingPunct="1"/>
            <a:endParaRPr lang="en-US" dirty="0"/>
          </a:p>
        </p:txBody>
      </p:sp>
      <p:sp>
        <p:nvSpPr>
          <p:cNvPr id="61445"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23 of 71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09800" y="228600"/>
            <a:ext cx="8229600" cy="1143000"/>
          </a:xfrm>
        </p:spPr>
        <p:txBody>
          <a:bodyPr/>
          <a:lstStyle/>
          <a:p>
            <a:pPr eaLnBrk="1" hangingPunct="1"/>
            <a:r>
              <a:rPr lang="en-US" sz="4800"/>
              <a:t>         </a:t>
            </a:r>
            <a:r>
              <a:rPr lang="en-US" sz="3600" b="1"/>
              <a:t>Respiration: Gas</a:t>
            </a:r>
            <a:r>
              <a:rPr lang="en-US" sz="3600" b="1">
                <a:effectLst>
                  <a:outerShdw blurRad="38100" dist="38100" dir="2700000" algn="tl">
                    <a:srgbClr val="C0C0C0"/>
                  </a:outerShdw>
                </a:effectLst>
              </a:rPr>
              <a:t> </a:t>
            </a:r>
            <a:r>
              <a:rPr lang="en-US" sz="3600" b="1"/>
              <a:t>Exchange</a:t>
            </a:r>
          </a:p>
        </p:txBody>
      </p:sp>
      <p:sp>
        <p:nvSpPr>
          <p:cNvPr id="87043" name="Rectangle 3"/>
          <p:cNvSpPr>
            <a:spLocks noGrp="1" noChangeArrowheads="1"/>
          </p:cNvSpPr>
          <p:nvPr>
            <p:ph type="body" idx="1"/>
          </p:nvPr>
        </p:nvSpPr>
        <p:spPr>
          <a:xfrm>
            <a:off x="1600200" y="1752600"/>
            <a:ext cx="9753600" cy="4267200"/>
          </a:xfrm>
          <a:solidFill>
            <a:srgbClr val="00B0F0">
              <a:alpha val="0"/>
            </a:srgbClr>
          </a:solidFill>
        </p:spPr>
        <p:txBody>
          <a:bodyPr/>
          <a:lstStyle/>
          <a:p>
            <a:pPr eaLnBrk="1" hangingPunct="1"/>
            <a:r>
              <a:rPr lang="en-US" dirty="0"/>
              <a:t>Oxygen: </a:t>
            </a:r>
          </a:p>
          <a:p>
            <a:pPr lvl="2" eaLnBrk="1" hangingPunct="1"/>
            <a:r>
              <a:rPr lang="en-US" sz="2000" dirty="0"/>
              <a:t>Transported in the body via hemoglobin in the red blood cells and very little in physical solution</a:t>
            </a:r>
          </a:p>
          <a:p>
            <a:pPr eaLnBrk="1" hangingPunct="1"/>
            <a:r>
              <a:rPr lang="en-US" dirty="0"/>
              <a:t>Carbon dioxide:</a:t>
            </a:r>
            <a:r>
              <a:rPr lang="en-US" sz="2800" dirty="0"/>
              <a:t> </a:t>
            </a:r>
          </a:p>
          <a:p>
            <a:pPr lvl="2" eaLnBrk="1" hangingPunct="1"/>
            <a:r>
              <a:rPr lang="en-US" sz="2000" dirty="0"/>
              <a:t>Transport of the waste gas mainly in solution in the blood and 5% via hemoglobin</a:t>
            </a:r>
          </a:p>
          <a:p>
            <a:pPr eaLnBrk="1" hangingPunct="1"/>
            <a:r>
              <a:rPr lang="en-US" dirty="0"/>
              <a:t>Gas exchange: </a:t>
            </a:r>
          </a:p>
          <a:p>
            <a:pPr lvl="2" eaLnBrk="1" hangingPunct="1"/>
            <a:r>
              <a:rPr lang="en-US" sz="2000" dirty="0"/>
              <a:t>Occurs at the alveolocapillary membrane (oxygen diffuses from alveolus to capillary and combines with hemoglobin, CO</a:t>
            </a:r>
            <a:r>
              <a:rPr lang="en-US" sz="2000" baseline="-25000" dirty="0"/>
              <a:t>2</a:t>
            </a:r>
            <a:r>
              <a:rPr lang="en-US" sz="2000" dirty="0"/>
              <a:t> diffuses from blood into alveolus and is exhaled)</a:t>
            </a:r>
          </a:p>
          <a:p>
            <a:pPr lvl="1" eaLnBrk="1" hangingPunct="1"/>
            <a:endParaRPr lang="en-US" sz="2400" dirty="0">
              <a:effectLst>
                <a:outerShdw blurRad="38100" dist="38100" dir="2700000" algn="tl">
                  <a:srgbClr val="FFFFFF"/>
                </a:outerShdw>
              </a:effectLst>
            </a:endParaRPr>
          </a:p>
        </p:txBody>
      </p:sp>
      <p:sp>
        <p:nvSpPr>
          <p:cNvPr id="6349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24 of 71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z="3600" b="1"/>
              <a:t>Respiration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6089662"/>
              </p:ext>
            </p:extLst>
          </p:nvPr>
        </p:nvGraphicFramePr>
        <p:xfrm>
          <a:off x="2186733" y="1600201"/>
          <a:ext cx="8938467"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25 of 71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3810000" y="381000"/>
            <a:ext cx="6324600" cy="1219200"/>
          </a:xfrm>
        </p:spPr>
        <p:txBody>
          <a:bodyPr/>
          <a:lstStyle/>
          <a:p>
            <a:pPr eaLnBrk="1" hangingPunct="1"/>
            <a:r>
              <a:rPr lang="en-US" sz="3600" b="1"/>
              <a:t>Hypobaria</a:t>
            </a:r>
          </a:p>
        </p:txBody>
      </p:sp>
      <p:sp>
        <p:nvSpPr>
          <p:cNvPr id="67586" name="Rectangle 3"/>
          <p:cNvSpPr>
            <a:spLocks noGrp="1" noChangeArrowheads="1"/>
          </p:cNvSpPr>
          <p:nvPr>
            <p:ph type="body" sz="half" idx="1"/>
          </p:nvPr>
        </p:nvSpPr>
        <p:spPr>
          <a:xfrm>
            <a:off x="1981200" y="1828801"/>
            <a:ext cx="4038600" cy="4297363"/>
          </a:xfrm>
        </p:spPr>
        <p:txBody>
          <a:bodyPr/>
          <a:lstStyle/>
          <a:p>
            <a:pPr eaLnBrk="1" hangingPunct="1">
              <a:buFontTx/>
              <a:buNone/>
            </a:pPr>
            <a:endParaRPr lang="en-US" sz="2800"/>
          </a:p>
          <a:p>
            <a:pPr eaLnBrk="1" hangingPunct="1">
              <a:buFontTx/>
              <a:buNone/>
            </a:pPr>
            <a:endParaRPr lang="en-US" sz="2800"/>
          </a:p>
          <a:p>
            <a:pPr eaLnBrk="1" hangingPunct="1">
              <a:buFontTx/>
              <a:buNone/>
            </a:pPr>
            <a:endParaRPr lang="en-US" sz="2800"/>
          </a:p>
          <a:p>
            <a:pPr eaLnBrk="1" hangingPunct="1">
              <a:buFontTx/>
              <a:buNone/>
            </a:pPr>
            <a:endParaRPr lang="en-US" sz="2800"/>
          </a:p>
          <a:p>
            <a:pPr eaLnBrk="1" hangingPunct="1"/>
            <a:endParaRPr lang="en-US" sz="2800"/>
          </a:p>
        </p:txBody>
      </p:sp>
      <p:graphicFrame>
        <p:nvGraphicFramePr>
          <p:cNvPr id="67612" name="Group 28"/>
          <p:cNvGraphicFramePr>
            <a:graphicFrameLocks noGrp="1"/>
          </p:cNvGraphicFramePr>
          <p:nvPr>
            <p:ph sz="half" idx="4294967295"/>
          </p:nvPr>
        </p:nvGraphicFramePr>
        <p:xfrm>
          <a:off x="6324600" y="1979613"/>
          <a:ext cx="3657600" cy="396494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66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Altitude (feet/meters)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Effective Performance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18,000/6,000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20-30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25,000/8,333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3-5 min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35,000/11,666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 min – 30 secs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50,000/16,666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9-12 secs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5" name="Diagram 4"/>
          <p:cNvGraphicFramePr/>
          <p:nvPr/>
        </p:nvGraphicFramePr>
        <p:xfrm>
          <a:off x="1905921" y="2292229"/>
          <a:ext cx="4138057" cy="1887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608" name="TextBox 5"/>
          <p:cNvSpPr txBox="1">
            <a:spLocks noChangeArrowheads="1"/>
          </p:cNvSpPr>
          <p:nvPr/>
        </p:nvSpPr>
        <p:spPr bwMode="auto">
          <a:xfrm>
            <a:off x="2209800" y="4267201"/>
            <a:ext cx="3581400" cy="1281113"/>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b="0">
                <a:solidFill>
                  <a:schemeClr val="tx1"/>
                </a:solidFill>
              </a:rPr>
              <a:t>Insidious onset makes hypoxia a real danger in high altitude flight.</a:t>
            </a:r>
          </a:p>
          <a:p>
            <a:pPr algn="l">
              <a:lnSpc>
                <a:spcPct val="100000"/>
              </a:lnSpc>
              <a:spcBef>
                <a:spcPct val="0"/>
              </a:spcBef>
            </a:pPr>
            <a:endParaRPr lang="en-US" sz="1800" b="0">
              <a:solidFill>
                <a:schemeClr val="tx1"/>
              </a:solidFill>
            </a:endParaRPr>
          </a:p>
        </p:txBody>
      </p:sp>
      <p:sp>
        <p:nvSpPr>
          <p:cNvPr id="67610" name="Text Box 2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26 of 71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z="3600" b="1"/>
              <a:t>Hypobaria: Decompression Sickness</a:t>
            </a:r>
          </a:p>
        </p:txBody>
      </p:sp>
      <p:sp>
        <p:nvSpPr>
          <p:cNvPr id="69634" name="Rectangle 3"/>
          <p:cNvSpPr>
            <a:spLocks noGrp="1" noChangeArrowheads="1"/>
          </p:cNvSpPr>
          <p:nvPr>
            <p:ph sz="half" idx="1"/>
          </p:nvPr>
        </p:nvSpPr>
        <p:spPr/>
        <p:txBody>
          <a:bodyPr/>
          <a:lstStyle/>
          <a:p>
            <a:pPr marL="1371600" lvl="2" indent="-227013" eaLnBrk="1" hangingPunct="1">
              <a:lnSpc>
                <a:spcPct val="80000"/>
              </a:lnSpc>
              <a:spcBef>
                <a:spcPct val="10000"/>
              </a:spcBef>
            </a:pPr>
            <a:endParaRPr lang="en-US" sz="1600">
              <a:cs typeface="Times New Roman" pitchFamily="18" charset="0"/>
            </a:endParaRPr>
          </a:p>
          <a:p>
            <a:pPr marL="1371600" lvl="2" indent="-227013" eaLnBrk="1" hangingPunct="1">
              <a:lnSpc>
                <a:spcPct val="80000"/>
              </a:lnSpc>
              <a:spcBef>
                <a:spcPct val="10000"/>
              </a:spcBef>
            </a:pPr>
            <a:endParaRPr lang="en-US" sz="1600">
              <a:cs typeface="Times New Roman" pitchFamily="18" charset="0"/>
            </a:endParaRPr>
          </a:p>
        </p:txBody>
      </p:sp>
      <p:sp>
        <p:nvSpPr>
          <p:cNvPr id="4" name="Content Placeholder 3"/>
          <p:cNvSpPr>
            <a:spLocks noGrp="1"/>
          </p:cNvSpPr>
          <p:nvPr>
            <p:ph sz="half" idx="2"/>
          </p:nvPr>
        </p:nvSpPr>
        <p:spPr>
          <a:xfrm>
            <a:off x="5638800" y="1828800"/>
            <a:ext cx="5384800" cy="4191000"/>
          </a:xfrm>
        </p:spPr>
        <p:txBody>
          <a:bodyPr/>
          <a:lstStyle/>
          <a:p>
            <a:pPr marL="284163" indent="-284163" algn="ctr" eaLnBrk="1" hangingPunct="1">
              <a:lnSpc>
                <a:spcPct val="80000"/>
              </a:lnSpc>
              <a:spcBef>
                <a:spcPct val="10000"/>
              </a:spcBef>
              <a:buNone/>
            </a:pPr>
            <a:r>
              <a:rPr lang="en-US" sz="2400" b="1" dirty="0">
                <a:cs typeface="Times New Roman" pitchFamily="18" charset="0"/>
              </a:rPr>
              <a:t>Altitude Decompression Sickness (DCS)</a:t>
            </a:r>
          </a:p>
          <a:p>
            <a:pPr marL="284163" indent="-284163" eaLnBrk="1" hangingPunct="1">
              <a:lnSpc>
                <a:spcPct val="80000"/>
              </a:lnSpc>
              <a:spcBef>
                <a:spcPct val="10000"/>
              </a:spcBef>
              <a:buNone/>
            </a:pPr>
            <a:endParaRPr lang="en-US" sz="2400" dirty="0">
              <a:cs typeface="Times New Roman" pitchFamily="18" charset="0"/>
            </a:endParaRPr>
          </a:p>
          <a:p>
            <a:pPr marL="1030288" lvl="1" eaLnBrk="1" hangingPunct="1">
              <a:lnSpc>
                <a:spcPct val="80000"/>
              </a:lnSpc>
              <a:spcBef>
                <a:spcPct val="10000"/>
              </a:spcBef>
              <a:buFont typeface="Arial" charset="0"/>
              <a:buChar char="•"/>
            </a:pPr>
            <a:r>
              <a:rPr lang="en-US" sz="1800" dirty="0">
                <a:cs typeface="Times New Roman" pitchFamily="18" charset="0"/>
              </a:rPr>
              <a:t>Subset of Decompression Illness (DCI)</a:t>
            </a:r>
          </a:p>
          <a:p>
            <a:pPr marL="1430338" lvl="2" eaLnBrk="1" hangingPunct="1">
              <a:lnSpc>
                <a:spcPct val="80000"/>
              </a:lnSpc>
              <a:spcBef>
                <a:spcPct val="10000"/>
              </a:spcBef>
            </a:pPr>
            <a:r>
              <a:rPr lang="en-US" sz="1800" dirty="0">
                <a:cs typeface="Times New Roman" pitchFamily="18" charset="0"/>
              </a:rPr>
              <a:t>DCI includes: </a:t>
            </a:r>
          </a:p>
          <a:p>
            <a:pPr marL="1887538" lvl="3" eaLnBrk="1" hangingPunct="1">
              <a:lnSpc>
                <a:spcPct val="80000"/>
              </a:lnSpc>
              <a:spcBef>
                <a:spcPct val="10000"/>
              </a:spcBef>
              <a:buFont typeface="Arial" charset="0"/>
              <a:buChar char="•"/>
            </a:pPr>
            <a:r>
              <a:rPr lang="en-US" sz="1600" b="1" dirty="0">
                <a:cs typeface="Times New Roman" pitchFamily="18" charset="0"/>
              </a:rPr>
              <a:t>Arterial Gas Embolism (AGE)</a:t>
            </a:r>
          </a:p>
          <a:p>
            <a:pPr marL="1887538" lvl="3" eaLnBrk="1" hangingPunct="1">
              <a:lnSpc>
                <a:spcPct val="80000"/>
              </a:lnSpc>
              <a:spcBef>
                <a:spcPct val="10000"/>
              </a:spcBef>
              <a:buFont typeface="Arial" charset="0"/>
              <a:buChar char="•"/>
            </a:pPr>
            <a:r>
              <a:rPr lang="en-US" sz="1600" b="1" dirty="0" err="1">
                <a:cs typeface="Times New Roman" pitchFamily="18" charset="0"/>
              </a:rPr>
              <a:t>Ebullism</a:t>
            </a:r>
            <a:endParaRPr lang="en-US" sz="1600" b="1" dirty="0">
              <a:cs typeface="Times New Roman" pitchFamily="18" charset="0"/>
            </a:endParaRPr>
          </a:p>
          <a:p>
            <a:pPr marL="1887538" lvl="3" eaLnBrk="1" hangingPunct="1">
              <a:lnSpc>
                <a:spcPct val="80000"/>
              </a:lnSpc>
              <a:spcBef>
                <a:spcPct val="10000"/>
              </a:spcBef>
              <a:buFont typeface="Arial" charset="0"/>
              <a:buChar char="•"/>
            </a:pPr>
            <a:r>
              <a:rPr lang="en-US" sz="1600" b="1" dirty="0">
                <a:cs typeface="Times New Roman" pitchFamily="18" charset="0"/>
              </a:rPr>
              <a:t>Trapped gas</a:t>
            </a:r>
          </a:p>
          <a:p>
            <a:pPr marL="1030288" lvl="1" eaLnBrk="1" hangingPunct="1">
              <a:lnSpc>
                <a:spcPct val="80000"/>
              </a:lnSpc>
              <a:spcBef>
                <a:spcPct val="10000"/>
              </a:spcBef>
              <a:buFont typeface="Arial" charset="0"/>
              <a:buChar char="•"/>
            </a:pPr>
            <a:r>
              <a:rPr lang="en-US" sz="1800" dirty="0">
                <a:cs typeface="Times New Roman" pitchFamily="18" charset="0"/>
              </a:rPr>
              <a:t>Result of decompression  in accordance with Henry’s Gas Law</a:t>
            </a:r>
          </a:p>
          <a:p>
            <a:pPr marL="1430338" lvl="2" eaLnBrk="1" hangingPunct="1">
              <a:lnSpc>
                <a:spcPct val="80000"/>
              </a:lnSpc>
              <a:spcBef>
                <a:spcPct val="10000"/>
              </a:spcBef>
              <a:buNone/>
            </a:pPr>
            <a:r>
              <a:rPr lang="en-US" sz="1600" dirty="0">
                <a:cs typeface="Times New Roman" pitchFamily="18" charset="0"/>
              </a:rPr>
              <a:t>.</a:t>
            </a:r>
          </a:p>
          <a:p>
            <a:pPr marL="284163" indent="-284163" eaLnBrk="1" hangingPunct="1">
              <a:buNone/>
            </a:pPr>
            <a:endParaRPr lang="en-US" dirty="0"/>
          </a:p>
        </p:txBody>
      </p:sp>
      <p:graphicFrame>
        <p:nvGraphicFramePr>
          <p:cNvPr id="5" name="Diagram 4"/>
          <p:cNvGraphicFramePr/>
          <p:nvPr>
            <p:extLst>
              <p:ext uri="{D42A27DB-BD31-4B8C-83A1-F6EECF244321}">
                <p14:modId xmlns:p14="http://schemas.microsoft.com/office/powerpoint/2010/main" val="2404128847"/>
              </p:ext>
            </p:extLst>
          </p:nvPr>
        </p:nvGraphicFramePr>
        <p:xfrm>
          <a:off x="1600200" y="1905000"/>
          <a:ext cx="41148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9637" name="TextBox 6"/>
          <p:cNvSpPr txBox="1">
            <a:spLocks noChangeArrowheads="1"/>
          </p:cNvSpPr>
          <p:nvPr/>
        </p:nvSpPr>
        <p:spPr bwMode="auto">
          <a:xfrm>
            <a:off x="5410200" y="5257800"/>
            <a:ext cx="4953000" cy="641350"/>
          </a:xfrm>
          <a:prstGeom prst="rect">
            <a:avLst/>
          </a:prstGeom>
          <a:solidFill>
            <a:srgbClr val="FFFF00">
              <a:alpha val="0"/>
            </a:srgbClr>
          </a:solidFill>
          <a:ln w="9525">
            <a:noFill/>
            <a:miter lim="800000"/>
            <a:headEnd/>
            <a:tailEnd/>
          </a:ln>
        </p:spPr>
        <p:txBody>
          <a:bodyPr>
            <a:spAutoFit/>
          </a:bodyPr>
          <a:lstStyle/>
          <a:p>
            <a:pPr>
              <a:lnSpc>
                <a:spcPct val="100000"/>
              </a:lnSpc>
              <a:spcBef>
                <a:spcPct val="0"/>
              </a:spcBef>
            </a:pPr>
            <a:r>
              <a:rPr lang="en-US" sz="1800" b="0">
                <a:solidFill>
                  <a:schemeClr val="tx1"/>
                </a:solidFill>
                <a:latin typeface="Lucida Calligraphy" pitchFamily="66" charset="0"/>
              </a:rPr>
              <a:t>Not all bubble formation with decompression leads to DCS.</a:t>
            </a:r>
          </a:p>
        </p:txBody>
      </p:sp>
      <p:sp>
        <p:nvSpPr>
          <p:cNvPr id="69639" name="Text Box 7"/>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27 of 71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2971800" y="381000"/>
            <a:ext cx="8610600" cy="1265238"/>
          </a:xfrm>
        </p:spPr>
        <p:txBody>
          <a:bodyPr/>
          <a:lstStyle/>
          <a:p>
            <a:pPr eaLnBrk="1" hangingPunct="1"/>
            <a:r>
              <a:rPr lang="en-US" sz="3600" b="1" dirty="0" err="1"/>
              <a:t>Hypobaria</a:t>
            </a:r>
            <a:r>
              <a:rPr lang="en-US" sz="3600" b="1" dirty="0"/>
              <a:t>: Symptoms of Altitude DCS</a:t>
            </a:r>
          </a:p>
        </p:txBody>
      </p:sp>
      <p:sp>
        <p:nvSpPr>
          <p:cNvPr id="71682" name="Rectangle 3"/>
          <p:cNvSpPr>
            <a:spLocks noGrp="1" noChangeArrowheads="1"/>
          </p:cNvSpPr>
          <p:nvPr>
            <p:ph sz="half" idx="1"/>
          </p:nvPr>
        </p:nvSpPr>
        <p:spPr>
          <a:xfrm>
            <a:off x="609600" y="1600200"/>
            <a:ext cx="5384800" cy="4191000"/>
          </a:xfrm>
          <a:solidFill>
            <a:srgbClr val="92D050">
              <a:alpha val="0"/>
            </a:srgbClr>
          </a:solidFill>
        </p:spPr>
        <p:txBody>
          <a:bodyPr/>
          <a:lstStyle/>
          <a:p>
            <a:pPr eaLnBrk="1" hangingPunct="1">
              <a:lnSpc>
                <a:spcPct val="90000"/>
              </a:lnSpc>
              <a:spcBef>
                <a:spcPct val="10000"/>
              </a:spcBef>
            </a:pPr>
            <a:r>
              <a:rPr lang="en-US" sz="3200" b="1" i="1" dirty="0">
                <a:cs typeface="Times New Roman" pitchFamily="18" charset="0"/>
              </a:rPr>
              <a:t>Limb pain: </a:t>
            </a:r>
            <a:r>
              <a:rPr lang="en-US" sz="2400" dirty="0">
                <a:cs typeface="Times New Roman" pitchFamily="18" charset="0"/>
              </a:rPr>
              <a:t>at least 70% of all symptoms </a:t>
            </a:r>
          </a:p>
          <a:p>
            <a:pPr lvl="1" eaLnBrk="1" hangingPunct="1">
              <a:lnSpc>
                <a:spcPct val="90000"/>
              </a:lnSpc>
              <a:spcBef>
                <a:spcPct val="10000"/>
              </a:spcBef>
              <a:buFont typeface="Courier New" panose="02070309020205020404" pitchFamily="49" charset="0"/>
              <a:buChar char="o"/>
            </a:pPr>
            <a:r>
              <a:rPr lang="en-US" sz="2800" dirty="0">
                <a:cs typeface="Times New Roman" pitchFamily="18" charset="0"/>
              </a:rPr>
              <a:t>Most common presentation</a:t>
            </a:r>
          </a:p>
          <a:p>
            <a:pPr lvl="1" eaLnBrk="1" hangingPunct="1">
              <a:lnSpc>
                <a:spcPct val="90000"/>
              </a:lnSpc>
              <a:spcBef>
                <a:spcPct val="10000"/>
              </a:spcBef>
              <a:buFont typeface="Courier New" panose="02070309020205020404" pitchFamily="49" charset="0"/>
              <a:buChar char="o"/>
            </a:pPr>
            <a:r>
              <a:rPr lang="en-US" sz="2800" dirty="0"/>
              <a:t>Typically joint or muscle pain</a:t>
            </a:r>
          </a:p>
          <a:p>
            <a:pPr lvl="1" eaLnBrk="1" hangingPunct="1">
              <a:lnSpc>
                <a:spcPct val="90000"/>
              </a:lnSpc>
              <a:spcBef>
                <a:spcPct val="10000"/>
              </a:spcBef>
              <a:buFontTx/>
              <a:buNone/>
            </a:pPr>
            <a:endParaRPr lang="en-US" sz="2800" dirty="0"/>
          </a:p>
          <a:p>
            <a:pPr eaLnBrk="1" hangingPunct="1">
              <a:lnSpc>
                <a:spcPct val="90000"/>
              </a:lnSpc>
              <a:spcBef>
                <a:spcPct val="10000"/>
              </a:spcBef>
            </a:pPr>
            <a:r>
              <a:rPr lang="en-US" sz="3200" b="1" i="1" dirty="0"/>
              <a:t>Skin symptoms: </a:t>
            </a:r>
            <a:r>
              <a:rPr lang="en-US" sz="2400" dirty="0"/>
              <a:t>about 13% of all symptoms</a:t>
            </a:r>
          </a:p>
          <a:p>
            <a:pPr lvl="1" eaLnBrk="1" hangingPunct="1">
              <a:lnSpc>
                <a:spcPct val="90000"/>
              </a:lnSpc>
              <a:spcBef>
                <a:spcPct val="10000"/>
              </a:spcBef>
              <a:buFont typeface="Courier New" panose="02070309020205020404" pitchFamily="49" charset="0"/>
              <a:buChar char="o"/>
            </a:pPr>
            <a:r>
              <a:rPr lang="en-US" sz="2800" dirty="0"/>
              <a:t>Mottling, pins &amp; needles, tingling, prickling</a:t>
            </a:r>
          </a:p>
        </p:txBody>
      </p:sp>
      <p:sp>
        <p:nvSpPr>
          <p:cNvPr id="71683" name="Content Placeholder 3"/>
          <p:cNvSpPr>
            <a:spLocks noGrp="1"/>
          </p:cNvSpPr>
          <p:nvPr>
            <p:ph sz="half" idx="2"/>
          </p:nvPr>
        </p:nvSpPr>
        <p:spPr>
          <a:xfrm>
            <a:off x="6197600" y="1600200"/>
            <a:ext cx="5384800" cy="4191000"/>
          </a:xfrm>
          <a:solidFill>
            <a:srgbClr val="92D050">
              <a:alpha val="0"/>
            </a:srgbClr>
          </a:solidFill>
        </p:spPr>
        <p:txBody>
          <a:bodyPr/>
          <a:lstStyle/>
          <a:p>
            <a:pPr eaLnBrk="1" hangingPunct="1">
              <a:lnSpc>
                <a:spcPct val="90000"/>
              </a:lnSpc>
              <a:spcBef>
                <a:spcPct val="10000"/>
              </a:spcBef>
            </a:pPr>
            <a:r>
              <a:rPr lang="en-US" sz="3200" b="1" i="1" dirty="0"/>
              <a:t>Neurologic:</a:t>
            </a:r>
            <a:r>
              <a:rPr lang="en-US" sz="3200" dirty="0"/>
              <a:t> </a:t>
            </a:r>
            <a:r>
              <a:rPr lang="en-US" sz="2400" dirty="0"/>
              <a:t>about 1-8% of all symptoms</a:t>
            </a:r>
          </a:p>
          <a:p>
            <a:pPr lvl="1" eaLnBrk="1" hangingPunct="1">
              <a:lnSpc>
                <a:spcPct val="90000"/>
              </a:lnSpc>
              <a:spcBef>
                <a:spcPct val="10000"/>
              </a:spcBef>
              <a:buFont typeface="Courier New" panose="02070309020205020404" pitchFamily="49" charset="0"/>
              <a:buChar char="o"/>
            </a:pPr>
            <a:r>
              <a:rPr lang="en-US" sz="2000" dirty="0"/>
              <a:t>Cold sweat, dizziness, edema, inappropriate or sudden onset of fatigue, headache, light headedness, loss of consciousness, motor and/or sensory loss, nausea, tremor (shakes), vertigo</a:t>
            </a:r>
          </a:p>
          <a:p>
            <a:pPr eaLnBrk="1" hangingPunct="1">
              <a:lnSpc>
                <a:spcPct val="90000"/>
              </a:lnSpc>
              <a:spcBef>
                <a:spcPct val="10000"/>
              </a:spcBef>
            </a:pPr>
            <a:r>
              <a:rPr lang="en-US" sz="3200" b="1" i="1" dirty="0"/>
              <a:t>Pulmonary: </a:t>
            </a:r>
            <a:r>
              <a:rPr lang="en-US" sz="2400" dirty="0"/>
              <a:t>about 3% of all symptoms</a:t>
            </a:r>
          </a:p>
          <a:p>
            <a:pPr lvl="1" eaLnBrk="1" hangingPunct="1">
              <a:lnSpc>
                <a:spcPct val="90000"/>
              </a:lnSpc>
              <a:spcBef>
                <a:spcPct val="10000"/>
              </a:spcBef>
              <a:buFont typeface="Courier New" panose="02070309020205020404" pitchFamily="49" charset="0"/>
              <a:buChar char="o"/>
            </a:pPr>
            <a:r>
              <a:rPr lang="en-US" sz="2000" dirty="0"/>
              <a:t>Cough, dyspnea (difficult or labored breathing), substernal distress (tightness and/or pain in chest, especially during inspiration); sometimes called Chokes</a:t>
            </a:r>
          </a:p>
          <a:p>
            <a:pPr eaLnBrk="1" hangingPunct="1"/>
            <a:endParaRPr lang="en-US" sz="3600" dirty="0"/>
          </a:p>
        </p:txBody>
      </p:sp>
      <p:sp>
        <p:nvSpPr>
          <p:cNvPr id="71685"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28 of 71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038600" y="274638"/>
            <a:ext cx="6172200" cy="1173162"/>
          </a:xfrm>
        </p:spPr>
        <p:txBody>
          <a:bodyPr/>
          <a:lstStyle/>
          <a:p>
            <a:pPr eaLnBrk="1" hangingPunct="1"/>
            <a:r>
              <a:rPr lang="en-US" sz="3600" b="1"/>
              <a:t>Altitude Hypobaria: Treatment of DCS</a:t>
            </a:r>
          </a:p>
        </p:txBody>
      </p:sp>
      <p:sp>
        <p:nvSpPr>
          <p:cNvPr id="73730" name="Rectangle 3"/>
          <p:cNvSpPr>
            <a:spLocks noGrp="1" noChangeArrowheads="1"/>
          </p:cNvSpPr>
          <p:nvPr>
            <p:ph type="body" idx="1"/>
          </p:nvPr>
        </p:nvSpPr>
        <p:spPr>
          <a:xfrm>
            <a:off x="1600200" y="1752601"/>
            <a:ext cx="9753600" cy="4343399"/>
          </a:xfrm>
          <a:solidFill>
            <a:srgbClr val="92D050">
              <a:alpha val="0"/>
            </a:srgbClr>
          </a:solidFill>
        </p:spPr>
        <p:txBody>
          <a:bodyPr/>
          <a:lstStyle/>
          <a:p>
            <a:pPr eaLnBrk="1" hangingPunct="1">
              <a:lnSpc>
                <a:spcPct val="90000"/>
              </a:lnSpc>
            </a:pPr>
            <a:r>
              <a:rPr lang="en-US" sz="2400" dirty="0">
                <a:cs typeface="Times New Roman" pitchFamily="18" charset="0"/>
              </a:rPr>
              <a:t>Immediate treatment in the aircraft</a:t>
            </a:r>
            <a:endParaRPr lang="en-US" sz="2400" dirty="0"/>
          </a:p>
          <a:p>
            <a:pPr lvl="1" eaLnBrk="1" hangingPunct="1">
              <a:lnSpc>
                <a:spcPct val="90000"/>
              </a:lnSpc>
            </a:pPr>
            <a:r>
              <a:rPr lang="en-US" sz="2000" dirty="0"/>
              <a:t>100% oxygen (until told to stop by qualified physician)</a:t>
            </a:r>
          </a:p>
          <a:p>
            <a:pPr lvl="1" eaLnBrk="1" hangingPunct="1">
              <a:lnSpc>
                <a:spcPct val="90000"/>
              </a:lnSpc>
            </a:pPr>
            <a:r>
              <a:rPr lang="en-US" sz="2000" dirty="0"/>
              <a:t>Descend as soon as practical</a:t>
            </a:r>
          </a:p>
          <a:p>
            <a:pPr lvl="1" eaLnBrk="1" hangingPunct="1">
              <a:lnSpc>
                <a:spcPct val="90000"/>
              </a:lnSpc>
            </a:pPr>
            <a:r>
              <a:rPr lang="en-US" sz="2000" dirty="0"/>
              <a:t>Declare In-Flight Emergency (IFE)</a:t>
            </a:r>
          </a:p>
          <a:p>
            <a:pPr lvl="1" eaLnBrk="1" hangingPunct="1">
              <a:lnSpc>
                <a:spcPct val="90000"/>
              </a:lnSpc>
            </a:pPr>
            <a:r>
              <a:rPr lang="en-US" sz="2000" dirty="0"/>
              <a:t>Land at the nearest airfield with qualified medical assistance available</a:t>
            </a:r>
          </a:p>
          <a:p>
            <a:pPr lvl="2" eaLnBrk="1" hangingPunct="1">
              <a:lnSpc>
                <a:spcPct val="90000"/>
              </a:lnSpc>
              <a:buFontTx/>
              <a:buNone/>
            </a:pPr>
            <a:r>
              <a:rPr lang="en-US" sz="2000" b="1" dirty="0">
                <a:latin typeface="Lucida Calligraphy" pitchFamily="66" charset="0"/>
              </a:rPr>
              <a:t>Symptoms may resolve during descent !</a:t>
            </a:r>
          </a:p>
          <a:p>
            <a:pPr eaLnBrk="1" hangingPunct="1">
              <a:lnSpc>
                <a:spcPct val="90000"/>
              </a:lnSpc>
            </a:pPr>
            <a:r>
              <a:rPr lang="en-US" sz="2400" dirty="0">
                <a:cs typeface="Times New Roman" pitchFamily="18" charset="0"/>
              </a:rPr>
              <a:t>After landing </a:t>
            </a:r>
          </a:p>
          <a:p>
            <a:pPr lvl="1" eaLnBrk="1" hangingPunct="1">
              <a:lnSpc>
                <a:spcPct val="90000"/>
              </a:lnSpc>
            </a:pPr>
            <a:r>
              <a:rPr lang="en-US" sz="2000" dirty="0"/>
              <a:t>Hyperbaric Oxygen Therapy (HBOT): compresses bubbles, increasing circulation, and provides more O</a:t>
            </a:r>
            <a:r>
              <a:rPr lang="en-US" sz="2000" baseline="-25000" dirty="0"/>
              <a:t>2</a:t>
            </a:r>
            <a:r>
              <a:rPr lang="en-US" sz="2000" dirty="0"/>
              <a:t> to tissues</a:t>
            </a:r>
          </a:p>
          <a:p>
            <a:pPr lvl="1" eaLnBrk="1" hangingPunct="1">
              <a:lnSpc>
                <a:spcPct val="90000"/>
              </a:lnSpc>
            </a:pPr>
            <a:r>
              <a:rPr lang="en-US" sz="2000" dirty="0"/>
              <a:t>Specialty care for serious DCS symptoms (respiratory or neurologic) or those which do not resolve during descent/</a:t>
            </a:r>
            <a:r>
              <a:rPr lang="en-US" sz="2000" dirty="0" err="1"/>
              <a:t>repressurization</a:t>
            </a:r>
            <a:r>
              <a:rPr lang="en-US" sz="2000" dirty="0"/>
              <a:t>; possible neurologic consult</a:t>
            </a:r>
          </a:p>
        </p:txBody>
      </p:sp>
      <p:sp>
        <p:nvSpPr>
          <p:cNvPr id="7373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29 of 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86200" y="152400"/>
            <a:ext cx="6324600" cy="1447800"/>
          </a:xfrm>
        </p:spPr>
        <p:txBody>
          <a:bodyPr/>
          <a:lstStyle/>
          <a:p>
            <a:pPr eaLnBrk="1" hangingPunct="1"/>
            <a:r>
              <a:rPr lang="en-US" sz="3600" b="1"/>
              <a:t>Aerospace Medicine  vs.</a:t>
            </a:r>
            <a:br>
              <a:rPr lang="en-US" sz="3600" b="1"/>
            </a:br>
            <a:r>
              <a:rPr lang="en-US" sz="3600" b="1"/>
              <a:t>Traditional Medicine</a:t>
            </a:r>
          </a:p>
        </p:txBody>
      </p:sp>
      <p:graphicFrame>
        <p:nvGraphicFramePr>
          <p:cNvPr id="18692" name="Group 260"/>
          <p:cNvGraphicFramePr>
            <a:graphicFrameLocks noGrp="1"/>
          </p:cNvGraphicFramePr>
          <p:nvPr>
            <p:ph idx="1"/>
          </p:nvPr>
        </p:nvGraphicFramePr>
        <p:xfrm>
          <a:off x="1981200" y="2362201"/>
          <a:ext cx="8229600" cy="319881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Medical Discipline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Physiology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Traditional Medicine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Abnormal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Aerospace Medicine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Normal/Abnormal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Abnormal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53" name="Text Box 21"/>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 of 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419600" y="228600"/>
            <a:ext cx="5257800" cy="1219200"/>
          </a:xfrm>
        </p:spPr>
        <p:txBody>
          <a:bodyPr/>
          <a:lstStyle/>
          <a:p>
            <a:pPr algn="l" eaLnBrk="1" hangingPunct="1"/>
            <a:r>
              <a:rPr lang="en-US" sz="3600"/>
              <a:t>Hypobaria:</a:t>
            </a:r>
            <a:br>
              <a:rPr lang="en-US" sz="3600"/>
            </a:br>
            <a:r>
              <a:rPr lang="en-US" sz="3600"/>
              <a:t>Protection from DCS</a:t>
            </a:r>
          </a:p>
        </p:txBody>
      </p:sp>
      <p:sp>
        <p:nvSpPr>
          <p:cNvPr id="75778" name="Rectangle 3"/>
          <p:cNvSpPr>
            <a:spLocks noGrp="1" noChangeArrowheads="1"/>
          </p:cNvSpPr>
          <p:nvPr>
            <p:ph type="body" idx="1"/>
          </p:nvPr>
        </p:nvSpPr>
        <p:spPr>
          <a:xfrm>
            <a:off x="1600200" y="1981200"/>
            <a:ext cx="8610600" cy="4038600"/>
          </a:xfrm>
          <a:solidFill>
            <a:srgbClr val="92D050">
              <a:alpha val="0"/>
            </a:srgbClr>
          </a:solidFill>
        </p:spPr>
        <p:txBody>
          <a:bodyPr/>
          <a:lstStyle/>
          <a:p>
            <a:pPr eaLnBrk="1" hangingPunct="1"/>
            <a:r>
              <a:rPr lang="en-US" sz="3600" dirty="0"/>
              <a:t>Adequately pressurized cabin</a:t>
            </a:r>
            <a:endParaRPr lang="en-US" sz="3600" b="1" dirty="0"/>
          </a:p>
          <a:p>
            <a:pPr eaLnBrk="1" hangingPunct="1"/>
            <a:r>
              <a:rPr lang="en-US" sz="3600" dirty="0" err="1"/>
              <a:t>Denitrogenation</a:t>
            </a:r>
            <a:r>
              <a:rPr lang="en-US" sz="3600" dirty="0"/>
              <a:t> by </a:t>
            </a:r>
            <a:r>
              <a:rPr lang="en-US" sz="3600" dirty="0" err="1"/>
              <a:t>preoxygenation</a:t>
            </a:r>
            <a:endParaRPr lang="en-US" sz="3600" dirty="0"/>
          </a:p>
          <a:p>
            <a:pPr lvl="1" eaLnBrk="1" hangingPunct="1">
              <a:buFont typeface="Courier New" panose="02070309020205020404" pitchFamily="49" charset="0"/>
              <a:buChar char="o"/>
            </a:pPr>
            <a:r>
              <a:rPr lang="en-US" sz="3200" dirty="0"/>
              <a:t>Pre-Breathing 100% oxygen to “off-gas” nitrogen</a:t>
            </a:r>
          </a:p>
          <a:p>
            <a:pPr lvl="2" eaLnBrk="1" hangingPunct="1"/>
            <a:r>
              <a:rPr lang="en-US" sz="2800" dirty="0"/>
              <a:t>Before decompression</a:t>
            </a:r>
          </a:p>
          <a:p>
            <a:pPr lvl="2" eaLnBrk="1" hangingPunct="1"/>
            <a:r>
              <a:rPr lang="en-US" sz="2800" dirty="0"/>
              <a:t>Same value, if done below 16,000 ft</a:t>
            </a:r>
          </a:p>
        </p:txBody>
      </p:sp>
      <p:sp>
        <p:nvSpPr>
          <p:cNvPr id="7578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30 of 71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038600" y="381000"/>
            <a:ext cx="6324600" cy="1265238"/>
          </a:xfrm>
        </p:spPr>
        <p:txBody>
          <a:bodyPr/>
          <a:lstStyle/>
          <a:p>
            <a:pPr eaLnBrk="1" hangingPunct="1"/>
            <a:r>
              <a:rPr lang="en-US" sz="3600" b="1"/>
              <a:t>Acceleration, Inertial Forces &amp; Cardiovascular System</a:t>
            </a:r>
          </a:p>
        </p:txBody>
      </p:sp>
      <p:sp>
        <p:nvSpPr>
          <p:cNvPr id="77827" name="Content Placeholder 6"/>
          <p:cNvSpPr>
            <a:spLocks noGrp="1"/>
          </p:cNvSpPr>
          <p:nvPr>
            <p:ph sz="half" idx="2"/>
          </p:nvPr>
        </p:nvSpPr>
        <p:spPr>
          <a:xfrm>
            <a:off x="5362322" y="1828800"/>
            <a:ext cx="6220078" cy="4191000"/>
          </a:xfrm>
          <a:solidFill>
            <a:srgbClr val="92D050">
              <a:alpha val="0"/>
            </a:srgbClr>
          </a:solidFill>
        </p:spPr>
        <p:txBody>
          <a:bodyPr/>
          <a:lstStyle/>
          <a:p>
            <a:pPr algn="ctr" eaLnBrk="1" hangingPunct="1">
              <a:lnSpc>
                <a:spcPct val="90000"/>
              </a:lnSpc>
              <a:buFontTx/>
              <a:buNone/>
            </a:pPr>
            <a:r>
              <a:rPr lang="en-US" sz="2600" dirty="0"/>
              <a:t>CO = MAP/ TPR </a:t>
            </a:r>
          </a:p>
          <a:p>
            <a:pPr eaLnBrk="1" hangingPunct="1">
              <a:lnSpc>
                <a:spcPct val="90000"/>
              </a:lnSpc>
              <a:buFontTx/>
              <a:buNone/>
            </a:pPr>
            <a:r>
              <a:rPr lang="en-US" sz="2600" dirty="0"/>
              <a:t>	Represents the ability of the system to provide adequate blood flow</a:t>
            </a:r>
          </a:p>
          <a:p>
            <a:pPr eaLnBrk="1" hangingPunct="1">
              <a:lnSpc>
                <a:spcPct val="90000"/>
              </a:lnSpc>
            </a:pPr>
            <a:r>
              <a:rPr lang="en-US" sz="2600" dirty="0"/>
              <a:t>Accelerative stress challenges the CV system’s ability to maintain blood flow to all vital organs, especially the brain</a:t>
            </a:r>
          </a:p>
          <a:p>
            <a:pPr eaLnBrk="1" hangingPunct="1">
              <a:lnSpc>
                <a:spcPct val="90000"/>
              </a:lnSpc>
            </a:pPr>
            <a:r>
              <a:rPr lang="en-US" sz="2600" dirty="0"/>
              <a:t>Accelerative forces may also impede venous  blood return to the heart</a:t>
            </a:r>
          </a:p>
          <a:p>
            <a:pPr eaLnBrk="1" hangingPunct="1">
              <a:lnSpc>
                <a:spcPct val="90000"/>
              </a:lnSpc>
            </a:pPr>
            <a:r>
              <a:rPr lang="en-US" sz="2600" dirty="0"/>
              <a:t>Goal: Adequate End Organ Perfusion</a:t>
            </a:r>
          </a:p>
          <a:p>
            <a:pPr eaLnBrk="1" hangingPunct="1">
              <a:lnSpc>
                <a:spcPct val="90000"/>
              </a:lnSpc>
              <a:buFontTx/>
              <a:buNone/>
            </a:pPr>
            <a:r>
              <a:rPr lang="en-US" sz="2600" dirty="0"/>
              <a:t> </a:t>
            </a:r>
          </a:p>
          <a:p>
            <a:pPr eaLnBrk="1" hangingPunct="1">
              <a:lnSpc>
                <a:spcPct val="90000"/>
              </a:lnSpc>
              <a:buFontTx/>
              <a:buNone/>
            </a:pPr>
            <a:endParaRPr lang="en-US" sz="2600" dirty="0"/>
          </a:p>
        </p:txBody>
      </p:sp>
      <p:sp>
        <p:nvSpPr>
          <p:cNvPr id="77830"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31 of 71</a:t>
            </a:r>
          </a:p>
        </p:txBody>
      </p:sp>
      <p:grpSp>
        <p:nvGrpSpPr>
          <p:cNvPr id="17" name="Group 16"/>
          <p:cNvGrpSpPr/>
          <p:nvPr/>
        </p:nvGrpSpPr>
        <p:grpSpPr>
          <a:xfrm>
            <a:off x="1524000" y="1875626"/>
            <a:ext cx="3505200" cy="4097347"/>
            <a:chOff x="838200" y="1856618"/>
            <a:chExt cx="3505200" cy="4097347"/>
          </a:xfrm>
        </p:grpSpPr>
        <p:pic>
          <p:nvPicPr>
            <p:cNvPr id="18" name="Picture 2" descr="Acceleration"/>
            <p:cNvPicPr>
              <a:picLocks noChangeAspect="1" noChangeArrowheads="1"/>
            </p:cNvPicPr>
            <p:nvPr/>
          </p:nvPicPr>
          <p:blipFill>
            <a:blip r:embed="rId3" cstate="print">
              <a:extLst>
                <a:ext uri="{28A0092B-C50C-407E-A947-70E740481C1C}">
                  <a14:useLocalDpi xmlns:a14="http://schemas.microsoft.com/office/drawing/2010/main" val="0"/>
                </a:ext>
              </a:extLst>
            </a:blip>
            <a:srcRect l="13980" r="14098"/>
            <a:stretch>
              <a:fillRect/>
            </a:stretch>
          </p:blipFill>
          <p:spPr bwMode="auto">
            <a:xfrm>
              <a:off x="838200" y="1856618"/>
              <a:ext cx="3505200" cy="40973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057400" y="5486400"/>
              <a:ext cx="617093" cy="341632"/>
            </a:xfrm>
            <a:prstGeom prst="rect">
              <a:avLst/>
            </a:prstGeom>
            <a:noFill/>
          </p:spPr>
          <p:txBody>
            <a:bodyPr wrap="square" rtlCol="0">
              <a:spAutoFit/>
            </a:bodyPr>
            <a:lstStyle/>
            <a:p>
              <a:r>
                <a:rPr lang="en-US" sz="1800" dirty="0">
                  <a:latin typeface="Arial" pitchFamily="34" charset="0"/>
                  <a:cs typeface="Arial" pitchFamily="34" charset="0"/>
                </a:rPr>
                <a:t>+G</a:t>
              </a:r>
              <a:r>
                <a:rPr lang="en-US" sz="1800" baseline="-25000" dirty="0">
                  <a:latin typeface="Arial" pitchFamily="34" charset="0"/>
                  <a:cs typeface="Arial" pitchFamily="34" charset="0"/>
                </a:rPr>
                <a:t>z</a:t>
              </a:r>
            </a:p>
          </p:txBody>
        </p:sp>
        <p:sp>
          <p:nvSpPr>
            <p:cNvPr id="20" name="TextBox 19"/>
            <p:cNvSpPr txBox="1"/>
            <p:nvPr/>
          </p:nvSpPr>
          <p:spPr>
            <a:xfrm>
              <a:off x="2009013" y="1960885"/>
              <a:ext cx="657987" cy="341632"/>
            </a:xfrm>
            <a:prstGeom prst="rect">
              <a:avLst/>
            </a:prstGeom>
            <a:noFill/>
          </p:spPr>
          <p:txBody>
            <a:bodyPr wrap="square" rtlCol="0">
              <a:spAutoFit/>
            </a:bodyPr>
            <a:lstStyle/>
            <a:p>
              <a:r>
                <a:rPr lang="en-US" sz="1800" dirty="0">
                  <a:latin typeface="Arial" pitchFamily="34" charset="0"/>
                  <a:cs typeface="Arial" pitchFamily="34" charset="0"/>
                </a:rPr>
                <a:t>-G</a:t>
              </a:r>
              <a:r>
                <a:rPr lang="en-US" sz="1800" baseline="-25000" dirty="0">
                  <a:latin typeface="Arial" pitchFamily="34" charset="0"/>
                  <a:cs typeface="Arial" pitchFamily="34" charset="0"/>
                </a:rPr>
                <a:t>z</a:t>
              </a:r>
            </a:p>
          </p:txBody>
        </p:sp>
        <p:sp>
          <p:nvSpPr>
            <p:cNvPr id="21" name="TextBox 20"/>
            <p:cNvSpPr txBox="1"/>
            <p:nvPr/>
          </p:nvSpPr>
          <p:spPr>
            <a:xfrm>
              <a:off x="1024127" y="4188818"/>
              <a:ext cx="566547" cy="341632"/>
            </a:xfrm>
            <a:prstGeom prst="rect">
              <a:avLst/>
            </a:prstGeom>
            <a:noFill/>
          </p:spPr>
          <p:txBody>
            <a:bodyPr wrap="square" rtlCol="0">
              <a:spAutoFit/>
            </a:bodyPr>
            <a:lstStyle/>
            <a:p>
              <a:r>
                <a:rPr lang="en-US" sz="1800" dirty="0">
                  <a:latin typeface="Arial" pitchFamily="34" charset="0"/>
                  <a:cs typeface="Arial" pitchFamily="34" charset="0"/>
                </a:rPr>
                <a:t>-G</a:t>
              </a:r>
              <a:r>
                <a:rPr lang="en-US" sz="1800" baseline="-25000" dirty="0">
                  <a:latin typeface="Arial" pitchFamily="34" charset="0"/>
                  <a:cs typeface="Arial" pitchFamily="34" charset="0"/>
                </a:rPr>
                <a:t>y</a:t>
              </a:r>
            </a:p>
          </p:txBody>
        </p:sp>
        <p:sp>
          <p:nvSpPr>
            <p:cNvPr id="22" name="TextBox 21"/>
            <p:cNvSpPr txBox="1"/>
            <p:nvPr/>
          </p:nvSpPr>
          <p:spPr>
            <a:xfrm>
              <a:off x="3429000" y="3897868"/>
              <a:ext cx="697611" cy="341632"/>
            </a:xfrm>
            <a:prstGeom prst="rect">
              <a:avLst/>
            </a:prstGeom>
            <a:noFill/>
          </p:spPr>
          <p:txBody>
            <a:bodyPr wrap="square" rtlCol="0">
              <a:spAutoFit/>
            </a:bodyPr>
            <a:lstStyle/>
            <a:p>
              <a:r>
                <a:rPr lang="en-US" sz="1800" dirty="0">
                  <a:latin typeface="Arial" pitchFamily="34" charset="0"/>
                  <a:cs typeface="Arial" pitchFamily="34" charset="0"/>
                </a:rPr>
                <a:t>+G</a:t>
              </a:r>
              <a:r>
                <a:rPr lang="en-US" sz="1800" baseline="-25000" dirty="0">
                  <a:latin typeface="Arial" pitchFamily="34" charset="0"/>
                  <a:cs typeface="Arial" pitchFamily="34" charset="0"/>
                </a:rPr>
                <a:t>y</a:t>
              </a:r>
            </a:p>
          </p:txBody>
        </p:sp>
        <p:sp>
          <p:nvSpPr>
            <p:cNvPr id="23" name="TextBox 22"/>
            <p:cNvSpPr txBox="1"/>
            <p:nvPr/>
          </p:nvSpPr>
          <p:spPr>
            <a:xfrm>
              <a:off x="2819400" y="4343400"/>
              <a:ext cx="628396" cy="341632"/>
            </a:xfrm>
            <a:prstGeom prst="rect">
              <a:avLst/>
            </a:prstGeom>
            <a:noFill/>
          </p:spPr>
          <p:txBody>
            <a:bodyPr wrap="square" rtlCol="0">
              <a:spAutoFit/>
            </a:bodyPr>
            <a:lstStyle/>
            <a:p>
              <a:r>
                <a:rPr lang="en-US" sz="1800" dirty="0">
                  <a:latin typeface="Arial" pitchFamily="34" charset="0"/>
                  <a:cs typeface="Arial" pitchFamily="34" charset="0"/>
                </a:rPr>
                <a:t>-G</a:t>
              </a:r>
              <a:r>
                <a:rPr lang="en-US" sz="1800" baseline="-25000" dirty="0">
                  <a:latin typeface="Arial" pitchFamily="34" charset="0"/>
                  <a:cs typeface="Arial" pitchFamily="34" charset="0"/>
                </a:rPr>
                <a:t>x</a:t>
              </a:r>
            </a:p>
          </p:txBody>
        </p:sp>
        <p:sp>
          <p:nvSpPr>
            <p:cNvPr id="24" name="TextBox 23"/>
            <p:cNvSpPr txBox="1"/>
            <p:nvPr/>
          </p:nvSpPr>
          <p:spPr>
            <a:xfrm>
              <a:off x="1756664" y="3771712"/>
              <a:ext cx="624586" cy="341632"/>
            </a:xfrm>
            <a:prstGeom prst="rect">
              <a:avLst/>
            </a:prstGeom>
            <a:noFill/>
          </p:spPr>
          <p:txBody>
            <a:bodyPr wrap="square" rtlCol="0">
              <a:spAutoFit/>
            </a:bodyPr>
            <a:lstStyle/>
            <a:p>
              <a:r>
                <a:rPr lang="en-US" sz="1800" dirty="0">
                  <a:latin typeface="Arial" pitchFamily="34" charset="0"/>
                  <a:cs typeface="Arial" pitchFamily="34" charset="0"/>
                </a:rPr>
                <a:t>+G</a:t>
              </a:r>
              <a:r>
                <a:rPr lang="en-US" sz="1800" baseline="-25000" dirty="0">
                  <a:latin typeface="Arial" pitchFamily="34" charset="0"/>
                  <a:cs typeface="Arial" pitchFamily="34" charset="0"/>
                </a:rPr>
                <a:t>x</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z="3600" b="1"/>
              <a:t>Acceleration Effects</a:t>
            </a:r>
          </a:p>
        </p:txBody>
      </p:sp>
      <p:sp>
        <p:nvSpPr>
          <p:cNvPr id="79874" name="Rectangle 3"/>
          <p:cNvSpPr>
            <a:spLocks noGrp="1" noChangeArrowheads="1"/>
          </p:cNvSpPr>
          <p:nvPr>
            <p:ph type="body" idx="1"/>
          </p:nvPr>
        </p:nvSpPr>
        <p:spPr>
          <a:xfrm>
            <a:off x="1524000" y="1905000"/>
            <a:ext cx="9829800" cy="4114800"/>
          </a:xfrm>
          <a:solidFill>
            <a:srgbClr val="92D050">
              <a:alpha val="0"/>
            </a:srgbClr>
          </a:solidFill>
        </p:spPr>
        <p:txBody>
          <a:bodyPr/>
          <a:lstStyle/>
          <a:p>
            <a:pPr algn="ctr" eaLnBrk="1" hangingPunct="1">
              <a:buFontTx/>
              <a:buNone/>
            </a:pPr>
            <a:r>
              <a:rPr lang="en-US" sz="3600" dirty="0"/>
              <a:t>High Performance Aircraft</a:t>
            </a:r>
          </a:p>
          <a:p>
            <a:pPr lvl="1" eaLnBrk="1" hangingPunct="1">
              <a:buFont typeface="Arial" charset="0"/>
              <a:buChar char="•"/>
            </a:pPr>
            <a:r>
              <a:rPr lang="en-US" sz="3200" dirty="0"/>
              <a:t>G-induced Loss Of Consciousness (G-LOC): state of unconsciousness when the G-forces reduce blood flow to the brain below the critical level </a:t>
            </a:r>
          </a:p>
          <a:p>
            <a:pPr lvl="1" eaLnBrk="1" hangingPunct="1">
              <a:buFont typeface="Arial" charset="0"/>
              <a:buChar char="•"/>
            </a:pPr>
            <a:r>
              <a:rPr lang="en-US" sz="3200" dirty="0"/>
              <a:t>Push Pull Effect: Decreased +</a:t>
            </a:r>
            <a:r>
              <a:rPr lang="en-US" sz="3200" dirty="0" err="1"/>
              <a:t>G</a:t>
            </a:r>
            <a:r>
              <a:rPr lang="en-US" sz="3200" baseline="-25000" dirty="0" err="1"/>
              <a:t>z</a:t>
            </a:r>
            <a:r>
              <a:rPr lang="en-US" sz="3200" dirty="0"/>
              <a:t> tolerance resulting from preceding relative -</a:t>
            </a:r>
            <a:r>
              <a:rPr lang="en-US" sz="3200" dirty="0" err="1"/>
              <a:t>G</a:t>
            </a:r>
            <a:r>
              <a:rPr lang="en-US" sz="3200" baseline="-25000" dirty="0" err="1"/>
              <a:t>z</a:t>
            </a:r>
            <a:endParaRPr lang="en-US" sz="3600" dirty="0"/>
          </a:p>
        </p:txBody>
      </p:sp>
      <p:sp>
        <p:nvSpPr>
          <p:cNvPr id="79876"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32 of 71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br>
              <a:rPr lang="en-US" sz="4000">
                <a:cs typeface="Arial" charset="0"/>
              </a:rPr>
            </a:br>
            <a:r>
              <a:rPr lang="en-US" sz="3600" b="1">
                <a:cs typeface="Arial" charset="0"/>
              </a:rPr>
              <a:t>Acceleration </a:t>
            </a:r>
            <a:br>
              <a:rPr lang="en-US" sz="3600" b="1">
                <a:cs typeface="Arial" charset="0"/>
              </a:rPr>
            </a:br>
            <a:endParaRPr lang="en-US" sz="3600" b="1">
              <a:cs typeface="Arial" charset="0"/>
            </a:endParaRPr>
          </a:p>
        </p:txBody>
      </p:sp>
      <p:sp>
        <p:nvSpPr>
          <p:cNvPr id="81922" name="Rectangle 3"/>
          <p:cNvSpPr>
            <a:spLocks noGrp="1" noChangeArrowheads="1"/>
          </p:cNvSpPr>
          <p:nvPr>
            <p:ph sz="half" idx="1"/>
          </p:nvPr>
        </p:nvSpPr>
        <p:spPr>
          <a:xfrm>
            <a:off x="1600200" y="2438400"/>
            <a:ext cx="4572000" cy="3581400"/>
          </a:xfrm>
          <a:solidFill>
            <a:srgbClr val="92D050">
              <a:alpha val="0"/>
            </a:srgbClr>
          </a:solidFill>
        </p:spPr>
        <p:txBody>
          <a:bodyPr/>
          <a:lstStyle/>
          <a:p>
            <a:pPr algn="ctr" eaLnBrk="1" hangingPunct="1">
              <a:lnSpc>
                <a:spcPct val="90000"/>
              </a:lnSpc>
              <a:buFontTx/>
              <a:buNone/>
            </a:pPr>
            <a:r>
              <a:rPr lang="en-GB" sz="2400" i="1" dirty="0">
                <a:cs typeface="Arial" charset="0"/>
              </a:rPr>
              <a:t>Long duration ( &gt;1 sec)</a:t>
            </a:r>
            <a:endParaRPr lang="en-US" sz="2400" i="1" dirty="0">
              <a:cs typeface="Arial" charset="0"/>
            </a:endParaRPr>
          </a:p>
          <a:p>
            <a:pPr eaLnBrk="1" hangingPunct="1">
              <a:lnSpc>
                <a:spcPct val="90000"/>
              </a:lnSpc>
            </a:pPr>
            <a:r>
              <a:rPr lang="en-US" sz="1800" dirty="0">
                <a:cs typeface="Arial" charset="0"/>
              </a:rPr>
              <a:t>+ 2 </a:t>
            </a:r>
            <a:r>
              <a:rPr lang="en-US" sz="1800" dirty="0" err="1">
                <a:cs typeface="Arial" charset="0"/>
              </a:rPr>
              <a:t>G</a:t>
            </a:r>
            <a:r>
              <a:rPr lang="en-US" sz="1800" baseline="-25000" dirty="0" err="1">
                <a:cs typeface="Arial" charset="0"/>
              </a:rPr>
              <a:t>z</a:t>
            </a:r>
            <a:r>
              <a:rPr lang="en-US" sz="1800" dirty="0">
                <a:cs typeface="Arial" charset="0"/>
              </a:rPr>
              <a:t>	</a:t>
            </a:r>
          </a:p>
          <a:p>
            <a:pPr lvl="2" eaLnBrk="1" hangingPunct="1">
              <a:lnSpc>
                <a:spcPct val="90000"/>
              </a:lnSpc>
            </a:pPr>
            <a:r>
              <a:rPr lang="en-US" sz="1800" dirty="0">
                <a:cs typeface="Arial" charset="0"/>
              </a:rPr>
              <a:t>Compression into seat </a:t>
            </a:r>
          </a:p>
          <a:p>
            <a:pPr lvl="2" eaLnBrk="1" hangingPunct="1">
              <a:lnSpc>
                <a:spcPct val="90000"/>
              </a:lnSpc>
            </a:pPr>
            <a:r>
              <a:rPr lang="en-US" sz="1800" dirty="0">
                <a:cs typeface="Arial" charset="0"/>
              </a:rPr>
              <a:t>Movement Difficult</a:t>
            </a:r>
          </a:p>
          <a:p>
            <a:pPr eaLnBrk="1" hangingPunct="1">
              <a:lnSpc>
                <a:spcPct val="90000"/>
              </a:lnSpc>
            </a:pPr>
            <a:r>
              <a:rPr lang="en-US" sz="1800" dirty="0">
                <a:cs typeface="Arial" charset="0"/>
              </a:rPr>
              <a:t>+ 3 </a:t>
            </a:r>
            <a:r>
              <a:rPr lang="en-US" sz="1800" dirty="0" err="1">
                <a:cs typeface="Arial" charset="0"/>
              </a:rPr>
              <a:t>G</a:t>
            </a:r>
            <a:r>
              <a:rPr lang="en-US" sz="1800" baseline="-25000" dirty="0" err="1">
                <a:cs typeface="Arial" charset="0"/>
              </a:rPr>
              <a:t>z</a:t>
            </a:r>
            <a:r>
              <a:rPr lang="en-US" sz="1800" dirty="0">
                <a:cs typeface="Arial" charset="0"/>
              </a:rPr>
              <a:t>	</a:t>
            </a:r>
          </a:p>
          <a:p>
            <a:pPr lvl="2" eaLnBrk="1" hangingPunct="1">
              <a:lnSpc>
                <a:spcPct val="90000"/>
              </a:lnSpc>
            </a:pPr>
            <a:r>
              <a:rPr lang="en-US" sz="1800" dirty="0">
                <a:cs typeface="Arial" charset="0"/>
              </a:rPr>
              <a:t>Extreme heaviness of limbs and body</a:t>
            </a:r>
          </a:p>
          <a:p>
            <a:pPr lvl="2" eaLnBrk="1" hangingPunct="1">
              <a:lnSpc>
                <a:spcPct val="90000"/>
              </a:lnSpc>
            </a:pPr>
            <a:r>
              <a:rPr lang="en-US" sz="1800" dirty="0">
                <a:cs typeface="Arial" charset="0"/>
              </a:rPr>
              <a:t>Impossible to move or escape from aircraft</a:t>
            </a:r>
          </a:p>
          <a:p>
            <a:pPr eaLnBrk="1" hangingPunct="1">
              <a:lnSpc>
                <a:spcPct val="90000"/>
              </a:lnSpc>
            </a:pPr>
            <a:r>
              <a:rPr lang="en-US" sz="1800" dirty="0">
                <a:cs typeface="Arial" charset="0"/>
              </a:rPr>
              <a:t>Greater than +3 </a:t>
            </a:r>
            <a:r>
              <a:rPr lang="en-US" sz="1800" dirty="0" err="1">
                <a:cs typeface="Arial" charset="0"/>
              </a:rPr>
              <a:t>G</a:t>
            </a:r>
            <a:r>
              <a:rPr lang="en-US" sz="1800" baseline="-25000" dirty="0" err="1">
                <a:cs typeface="Arial" charset="0"/>
              </a:rPr>
              <a:t>z</a:t>
            </a:r>
            <a:r>
              <a:rPr lang="en-US" sz="1800" dirty="0">
                <a:cs typeface="Arial" charset="0"/>
              </a:rPr>
              <a:t> 	</a:t>
            </a:r>
          </a:p>
          <a:p>
            <a:pPr lvl="2" eaLnBrk="1" hangingPunct="1">
              <a:lnSpc>
                <a:spcPct val="90000"/>
              </a:lnSpc>
            </a:pPr>
            <a:r>
              <a:rPr lang="en-US" sz="1800" dirty="0">
                <a:cs typeface="Arial" charset="0"/>
              </a:rPr>
              <a:t>“Dimming” or “ graying” of vision, and possible G-LOC</a:t>
            </a:r>
          </a:p>
          <a:p>
            <a:pPr lvl="1" eaLnBrk="1" hangingPunct="1">
              <a:lnSpc>
                <a:spcPct val="90000"/>
              </a:lnSpc>
            </a:pPr>
            <a:endParaRPr lang="en-US" sz="1600" dirty="0">
              <a:cs typeface="Arial" charset="0"/>
            </a:endParaRPr>
          </a:p>
          <a:p>
            <a:pPr eaLnBrk="1" hangingPunct="1">
              <a:lnSpc>
                <a:spcPct val="90000"/>
              </a:lnSpc>
            </a:pPr>
            <a:endParaRPr lang="en-US" sz="1600" dirty="0">
              <a:cs typeface="Arial" charset="0"/>
            </a:endParaRPr>
          </a:p>
        </p:txBody>
      </p:sp>
      <p:sp>
        <p:nvSpPr>
          <p:cNvPr id="81923" name="Content Placeholder 3"/>
          <p:cNvSpPr>
            <a:spLocks noGrp="1"/>
          </p:cNvSpPr>
          <p:nvPr>
            <p:ph sz="half" idx="2"/>
          </p:nvPr>
        </p:nvSpPr>
        <p:spPr>
          <a:xfrm>
            <a:off x="6172200" y="2438400"/>
            <a:ext cx="5029200" cy="3581400"/>
          </a:xfrm>
          <a:solidFill>
            <a:srgbClr val="92D050">
              <a:alpha val="0"/>
            </a:srgbClr>
          </a:solidFill>
        </p:spPr>
        <p:txBody>
          <a:bodyPr/>
          <a:lstStyle/>
          <a:p>
            <a:pPr algn="ctr" eaLnBrk="1" hangingPunct="1">
              <a:lnSpc>
                <a:spcPct val="90000"/>
              </a:lnSpc>
              <a:buFontTx/>
              <a:buNone/>
            </a:pPr>
            <a:r>
              <a:rPr lang="en-GB" sz="2400" i="1" dirty="0">
                <a:cs typeface="Arial" charset="0"/>
              </a:rPr>
              <a:t>Short duration (&lt;1 sec)</a:t>
            </a:r>
          </a:p>
          <a:p>
            <a:pPr eaLnBrk="1" hangingPunct="1">
              <a:lnSpc>
                <a:spcPct val="90000"/>
              </a:lnSpc>
              <a:buFontTx/>
              <a:buNone/>
            </a:pPr>
            <a:endParaRPr lang="en-GB" sz="2400" dirty="0">
              <a:cs typeface="Arial" charset="0"/>
            </a:endParaRPr>
          </a:p>
          <a:p>
            <a:pPr eaLnBrk="1" hangingPunct="1">
              <a:lnSpc>
                <a:spcPct val="90000"/>
              </a:lnSpc>
              <a:buFontTx/>
              <a:buNone/>
            </a:pPr>
            <a:endParaRPr lang="en-GB" sz="2400" dirty="0">
              <a:cs typeface="Arial" charset="0"/>
            </a:endParaRPr>
          </a:p>
          <a:p>
            <a:pPr eaLnBrk="1" hangingPunct="1">
              <a:lnSpc>
                <a:spcPct val="90000"/>
              </a:lnSpc>
            </a:pPr>
            <a:r>
              <a:rPr lang="en-GB" sz="1800" dirty="0">
                <a:cs typeface="Arial" charset="0"/>
              </a:rPr>
              <a:t>Up to +40 </a:t>
            </a:r>
            <a:r>
              <a:rPr lang="en-GB" sz="1800" dirty="0" err="1">
                <a:cs typeface="Arial" charset="0"/>
              </a:rPr>
              <a:t>G</a:t>
            </a:r>
            <a:r>
              <a:rPr lang="en-GB" sz="1800" baseline="-25000" dirty="0" err="1">
                <a:cs typeface="Arial" charset="0"/>
              </a:rPr>
              <a:t>z</a:t>
            </a:r>
            <a:r>
              <a:rPr lang="en-GB" sz="1800" dirty="0">
                <a:cs typeface="Arial" charset="0"/>
              </a:rPr>
              <a:t> depending on body position</a:t>
            </a:r>
            <a:endParaRPr lang="en-US" sz="1800" dirty="0">
              <a:cs typeface="Arial" charset="0"/>
            </a:endParaRPr>
          </a:p>
          <a:p>
            <a:pPr eaLnBrk="1" hangingPunct="1"/>
            <a:endParaRPr lang="en-US" dirty="0"/>
          </a:p>
        </p:txBody>
      </p:sp>
      <p:sp>
        <p:nvSpPr>
          <p:cNvPr id="5" name="TextBox 4"/>
          <p:cNvSpPr txBox="1"/>
          <p:nvPr/>
        </p:nvSpPr>
        <p:spPr>
          <a:xfrm>
            <a:off x="3276600" y="1905001"/>
            <a:ext cx="6019800" cy="519113"/>
          </a:xfrm>
          <a:prstGeom prst="rect">
            <a:avLst/>
          </a:prstGeom>
          <a:noFill/>
        </p:spPr>
        <p:txBody>
          <a:bodyPr>
            <a:spAutoFit/>
          </a:bodyPr>
          <a:lstStyle/>
          <a:p>
            <a:pPr>
              <a:lnSpc>
                <a:spcPct val="100000"/>
              </a:lnSpc>
              <a:spcBef>
                <a:spcPct val="0"/>
              </a:spcBef>
              <a:defRPr/>
            </a:pPr>
            <a:r>
              <a:rPr lang="en-US" sz="2800" dirty="0">
                <a:solidFill>
                  <a:schemeClr val="tx1"/>
                </a:solidFill>
              </a:rPr>
              <a:t>Human Tolerance to </a:t>
            </a:r>
            <a:r>
              <a:rPr lang="en-US" sz="2800" dirty="0">
                <a:solidFill>
                  <a:schemeClr val="tx1"/>
                </a:solidFill>
                <a:effectLst>
                  <a:outerShdw blurRad="38100" dist="38100" dir="2700000" algn="tl">
                    <a:srgbClr val="C0C0C0"/>
                  </a:outerShdw>
                </a:effectLst>
                <a:cs typeface="Arial" charset="0"/>
              </a:rPr>
              <a:t>+</a:t>
            </a:r>
            <a:r>
              <a:rPr lang="en-US" sz="2800" dirty="0" err="1">
                <a:solidFill>
                  <a:schemeClr val="tx1"/>
                </a:solidFill>
                <a:effectLst>
                  <a:outerShdw blurRad="38100" dist="38100" dir="2700000" algn="tl">
                    <a:srgbClr val="C0C0C0"/>
                  </a:outerShdw>
                </a:effectLst>
                <a:cs typeface="Arial" charset="0"/>
              </a:rPr>
              <a:t>G</a:t>
            </a:r>
            <a:r>
              <a:rPr lang="en-US" sz="2800" baseline="-25000" dirty="0" err="1">
                <a:solidFill>
                  <a:schemeClr val="tx1"/>
                </a:solidFill>
                <a:effectLst>
                  <a:outerShdw blurRad="38100" dist="38100" dir="2700000" algn="tl">
                    <a:srgbClr val="C0C0C0"/>
                  </a:outerShdw>
                </a:effectLst>
                <a:cs typeface="Arial" charset="0"/>
              </a:rPr>
              <a:t>z</a:t>
            </a:r>
            <a:r>
              <a:rPr lang="en-US" sz="2800" dirty="0">
                <a:solidFill>
                  <a:schemeClr val="tx1"/>
                </a:solidFill>
                <a:effectLst>
                  <a:outerShdw blurRad="38100" dist="38100" dir="2700000" algn="tl">
                    <a:srgbClr val="C0C0C0"/>
                  </a:outerShdw>
                </a:effectLst>
                <a:cs typeface="Arial" charset="0"/>
              </a:rPr>
              <a:t> </a:t>
            </a:r>
            <a:endParaRPr lang="en-US" sz="2800" dirty="0">
              <a:solidFill>
                <a:schemeClr val="tx1"/>
              </a:solidFill>
            </a:endParaRPr>
          </a:p>
        </p:txBody>
      </p:sp>
      <p:sp>
        <p:nvSpPr>
          <p:cNvPr id="81926"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33 of 71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body" idx="1"/>
          </p:nvPr>
        </p:nvSpPr>
        <p:spPr>
          <a:xfrm>
            <a:off x="1600200" y="1981200"/>
            <a:ext cx="9601200" cy="4114800"/>
          </a:xfrm>
          <a:solidFill>
            <a:srgbClr val="92D050">
              <a:alpha val="0"/>
            </a:srgbClr>
          </a:solidFill>
        </p:spPr>
        <p:txBody>
          <a:bodyPr/>
          <a:lstStyle/>
          <a:p>
            <a:pPr marL="347472" lvl="2" indent="-347472" eaLnBrk="1" hangingPunct="1">
              <a:spcBef>
                <a:spcPts val="576"/>
              </a:spcBef>
            </a:pPr>
            <a:r>
              <a:rPr lang="en-US" dirty="0"/>
              <a:t>Microgravity affects blood and interstitial fluid flow (approximately 1-2 liters shift towards the head and torso)</a:t>
            </a:r>
          </a:p>
          <a:p>
            <a:pPr marL="347472" lvl="2" indent="-347472" eaLnBrk="1" hangingPunct="1">
              <a:spcBef>
                <a:spcPts val="576"/>
              </a:spcBef>
            </a:pPr>
            <a:r>
              <a:rPr lang="en-US" dirty="0"/>
              <a:t>Bone demineralization leads to increased loss of calcium in urine and increased risk of kidney stones</a:t>
            </a:r>
          </a:p>
          <a:p>
            <a:pPr marL="347472" lvl="2" indent="-347472" eaLnBrk="1" hangingPunct="1">
              <a:spcBef>
                <a:spcPts val="576"/>
              </a:spcBef>
            </a:pPr>
            <a:r>
              <a:rPr lang="en-US" dirty="0"/>
              <a:t>Muscle mass reduction</a:t>
            </a:r>
          </a:p>
          <a:p>
            <a:pPr marL="347472" lvl="2" indent="-347472" eaLnBrk="1" hangingPunct="1">
              <a:spcBef>
                <a:spcPts val="576"/>
              </a:spcBef>
            </a:pPr>
            <a:r>
              <a:rPr lang="en-US" dirty="0"/>
              <a:t>Space motion sickness</a:t>
            </a:r>
          </a:p>
          <a:p>
            <a:pPr marL="347472" lvl="2" indent="-347472" eaLnBrk="1" hangingPunct="1">
              <a:spcBef>
                <a:spcPts val="576"/>
              </a:spcBef>
            </a:pPr>
            <a:r>
              <a:rPr lang="en-US" dirty="0"/>
              <a:t>Radiation exposure</a:t>
            </a:r>
          </a:p>
          <a:p>
            <a:pPr marL="347472" lvl="2" indent="-347472" eaLnBrk="1" hangingPunct="1">
              <a:spcBef>
                <a:spcPts val="576"/>
              </a:spcBef>
            </a:pPr>
            <a:r>
              <a:rPr lang="en-US" dirty="0"/>
              <a:t>Decreased immune system function</a:t>
            </a:r>
          </a:p>
          <a:p>
            <a:pPr marL="347472" lvl="2" indent="-347472" eaLnBrk="1" hangingPunct="1">
              <a:spcBef>
                <a:spcPts val="576"/>
              </a:spcBef>
            </a:pPr>
            <a:r>
              <a:rPr lang="en-US" dirty="0"/>
              <a:t>Psychology/Human factors</a:t>
            </a:r>
          </a:p>
        </p:txBody>
      </p:sp>
      <p:sp>
        <p:nvSpPr>
          <p:cNvPr id="98306" name="Title 3"/>
          <p:cNvSpPr>
            <a:spLocks noGrp="1"/>
          </p:cNvSpPr>
          <p:nvPr>
            <p:ph type="title"/>
          </p:nvPr>
        </p:nvSpPr>
        <p:spPr/>
        <p:txBody>
          <a:bodyPr/>
          <a:lstStyle/>
          <a:p>
            <a:pPr eaLnBrk="1" hangingPunct="1"/>
            <a:r>
              <a:rPr lang="en-US" sz="3600" dirty="0"/>
              <a:t>Space Flight Effects</a:t>
            </a:r>
          </a:p>
        </p:txBody>
      </p:sp>
      <p:sp>
        <p:nvSpPr>
          <p:cNvPr id="98308"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34 of 71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z="3600" b="1"/>
              <a:t>Spatial Orientation</a:t>
            </a:r>
          </a:p>
        </p:txBody>
      </p:sp>
      <p:sp>
        <p:nvSpPr>
          <p:cNvPr id="86018" name="Rectangle 3"/>
          <p:cNvSpPr>
            <a:spLocks noGrp="1" noChangeArrowheads="1"/>
          </p:cNvSpPr>
          <p:nvPr>
            <p:ph type="body" idx="1"/>
          </p:nvPr>
        </p:nvSpPr>
        <p:spPr>
          <a:xfrm>
            <a:off x="1600200" y="2209800"/>
            <a:ext cx="9906000" cy="3657600"/>
          </a:xfrm>
          <a:solidFill>
            <a:srgbClr val="00B0F0">
              <a:alpha val="0"/>
            </a:srgbClr>
          </a:solidFill>
        </p:spPr>
        <p:txBody>
          <a:bodyPr/>
          <a:lstStyle/>
          <a:p>
            <a:pPr marL="342900" lvl="2" indent="-342900" eaLnBrk="1" hangingPunct="1"/>
            <a:r>
              <a:rPr lang="en-US" sz="2800" dirty="0"/>
              <a:t>Visual (most important), vestibular, somatosensory (seat-of the-pants), and auditory systems</a:t>
            </a:r>
          </a:p>
          <a:p>
            <a:pPr marL="342900" lvl="2" indent="-342900" eaLnBrk="1" hangingPunct="1"/>
            <a:endParaRPr lang="en-US" sz="2800" dirty="0"/>
          </a:p>
          <a:p>
            <a:pPr eaLnBrk="1" hangingPunct="1"/>
            <a:r>
              <a:rPr lang="en-US" sz="2800" dirty="0"/>
              <a:t>Easily confused when moving in 3 planes of motion (pitch, yaw, and roll)</a:t>
            </a:r>
          </a:p>
          <a:p>
            <a:pPr eaLnBrk="1" hangingPunct="1">
              <a:buFontTx/>
              <a:buNone/>
            </a:pPr>
            <a:endParaRPr lang="en-US" sz="2800" dirty="0"/>
          </a:p>
          <a:p>
            <a:pPr eaLnBrk="1" hangingPunct="1"/>
            <a:r>
              <a:rPr lang="en-US" sz="2800" dirty="0"/>
              <a:t>Disorientation is a leading contributor to many fatal aircraft accidents</a:t>
            </a:r>
          </a:p>
        </p:txBody>
      </p:sp>
      <p:sp>
        <p:nvSpPr>
          <p:cNvPr id="8602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35 of 71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sz="3600"/>
              <a:t>Vision</a:t>
            </a:r>
          </a:p>
        </p:txBody>
      </p:sp>
      <p:sp>
        <p:nvSpPr>
          <p:cNvPr id="88066" name="Rectangle 3"/>
          <p:cNvSpPr>
            <a:spLocks noGrp="1" noChangeArrowheads="1"/>
          </p:cNvSpPr>
          <p:nvPr>
            <p:ph type="body" idx="1"/>
          </p:nvPr>
        </p:nvSpPr>
        <p:spPr>
          <a:xfrm>
            <a:off x="1676400" y="1905000"/>
            <a:ext cx="9829800" cy="2667000"/>
          </a:xfrm>
          <a:solidFill>
            <a:srgbClr val="00B0F0">
              <a:alpha val="0"/>
            </a:srgbClr>
          </a:solidFill>
        </p:spPr>
        <p:txBody>
          <a:bodyPr/>
          <a:lstStyle/>
          <a:p>
            <a:pPr eaLnBrk="1" hangingPunct="1"/>
            <a:r>
              <a:rPr lang="en-US" dirty="0"/>
              <a:t>Vision is a key factor for spatial orientation in flight</a:t>
            </a:r>
          </a:p>
          <a:p>
            <a:pPr eaLnBrk="1" hangingPunct="1"/>
            <a:r>
              <a:rPr lang="en-GB" dirty="0"/>
              <a:t>Errors may occur in visual perception</a:t>
            </a:r>
            <a:endParaRPr lang="en-US" dirty="0"/>
          </a:p>
          <a:p>
            <a:pPr eaLnBrk="1" hangingPunct="1"/>
            <a:r>
              <a:rPr lang="en-US" dirty="0"/>
              <a:t>Color vision deficiencies can affect up to 8% of men and 2% of women.</a:t>
            </a:r>
          </a:p>
          <a:p>
            <a:pPr eaLnBrk="1" hangingPunct="1">
              <a:buFontTx/>
              <a:buNone/>
            </a:pPr>
            <a:endParaRPr lang="en-US" dirty="0"/>
          </a:p>
        </p:txBody>
      </p:sp>
      <p:sp>
        <p:nvSpPr>
          <p:cNvPr id="88067" name="TextBox 3"/>
          <p:cNvSpPr txBox="1">
            <a:spLocks noChangeArrowheads="1"/>
          </p:cNvSpPr>
          <p:nvPr/>
        </p:nvSpPr>
        <p:spPr bwMode="auto">
          <a:xfrm>
            <a:off x="1981200" y="4572000"/>
            <a:ext cx="8229600" cy="1569660"/>
          </a:xfrm>
          <a:prstGeom prst="rect">
            <a:avLst/>
          </a:prstGeom>
          <a:solidFill>
            <a:srgbClr val="FFFF00">
              <a:alpha val="0"/>
            </a:srgbClr>
          </a:solidFill>
          <a:ln w="9525">
            <a:noFill/>
            <a:miter lim="800000"/>
            <a:headEnd/>
            <a:tailEnd/>
          </a:ln>
        </p:spPr>
        <p:txBody>
          <a:bodyPr>
            <a:spAutoFit/>
          </a:bodyPr>
          <a:lstStyle/>
          <a:p>
            <a:pPr>
              <a:lnSpc>
                <a:spcPct val="100000"/>
              </a:lnSpc>
              <a:spcBef>
                <a:spcPct val="0"/>
              </a:spcBef>
            </a:pPr>
            <a:r>
              <a:rPr lang="en-US" sz="2400" b="0">
                <a:solidFill>
                  <a:schemeClr val="tx1"/>
                </a:solidFill>
              </a:rPr>
              <a:t> </a:t>
            </a:r>
            <a:r>
              <a:rPr lang="en-US" sz="2400" b="0" i="1">
                <a:solidFill>
                  <a:schemeClr val="tx1"/>
                </a:solidFill>
              </a:rPr>
              <a:t>Identifying these deficiencies is becoming more important as aircraft and air traffic control displays utilize colors and visual cues to display critical information.</a:t>
            </a:r>
          </a:p>
          <a:p>
            <a:pPr algn="l">
              <a:lnSpc>
                <a:spcPct val="100000"/>
              </a:lnSpc>
              <a:spcBef>
                <a:spcPct val="0"/>
              </a:spcBef>
            </a:pPr>
            <a:endParaRPr lang="en-US" sz="2400" b="0" i="1">
              <a:solidFill>
                <a:schemeClr val="tx1"/>
              </a:solidFill>
            </a:endParaRPr>
          </a:p>
        </p:txBody>
      </p:sp>
      <p:sp>
        <p:nvSpPr>
          <p:cNvPr id="88069"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36 of 71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z="3600"/>
              <a:t>Bioacoustics</a:t>
            </a:r>
          </a:p>
        </p:txBody>
      </p:sp>
      <p:sp>
        <p:nvSpPr>
          <p:cNvPr id="90114" name="Rectangle 3"/>
          <p:cNvSpPr>
            <a:spLocks noGrp="1" noChangeArrowheads="1"/>
          </p:cNvSpPr>
          <p:nvPr>
            <p:ph type="body" idx="1"/>
          </p:nvPr>
        </p:nvSpPr>
        <p:spPr>
          <a:xfrm>
            <a:off x="609600" y="1905000"/>
            <a:ext cx="10972800" cy="990600"/>
          </a:xfrm>
          <a:solidFill>
            <a:srgbClr val="00B0F0">
              <a:alpha val="0"/>
            </a:srgbClr>
          </a:solidFill>
        </p:spPr>
        <p:txBody>
          <a:bodyPr/>
          <a:lstStyle/>
          <a:p>
            <a:pPr algn="ctr" eaLnBrk="1" hangingPunct="1">
              <a:lnSpc>
                <a:spcPct val="90000"/>
              </a:lnSpc>
              <a:buFontTx/>
              <a:buNone/>
            </a:pPr>
            <a:r>
              <a:rPr lang="en-US" dirty="0"/>
              <a:t>Noise in aviation can be detrimental to hearing &amp; communication</a:t>
            </a:r>
          </a:p>
          <a:p>
            <a:pPr eaLnBrk="1" hangingPunct="1">
              <a:lnSpc>
                <a:spcPct val="90000"/>
              </a:lnSpc>
              <a:buFontTx/>
              <a:buNone/>
            </a:pPr>
            <a:endParaRPr lang="en-US" sz="1800" b="1" dirty="0"/>
          </a:p>
        </p:txBody>
      </p:sp>
      <p:graphicFrame>
        <p:nvGraphicFramePr>
          <p:cNvPr id="90381" name="Group 269"/>
          <p:cNvGraphicFramePr>
            <a:graphicFrameLocks noGrp="1"/>
          </p:cNvGraphicFramePr>
          <p:nvPr>
            <p:extLst>
              <p:ext uri="{D42A27DB-BD31-4B8C-83A1-F6EECF244321}">
                <p14:modId xmlns:p14="http://schemas.microsoft.com/office/powerpoint/2010/main" val="2428484335"/>
              </p:ext>
            </p:extLst>
          </p:nvPr>
        </p:nvGraphicFramePr>
        <p:xfrm>
          <a:off x="2286000" y="3048000"/>
          <a:ext cx="8610600" cy="2971801"/>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Sound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Whisper at 5 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50-70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 Conversation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100-110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Power Lawn Mower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Pain Threshold for Humans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140-160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Jet Engine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45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Saturn V Rocket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0142" name="Text Box 30"/>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37 of 71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sz="3600"/>
              <a:t>Vibration</a:t>
            </a:r>
          </a:p>
        </p:txBody>
      </p:sp>
      <p:sp>
        <p:nvSpPr>
          <p:cNvPr id="92162" name="Content Placeholder 2"/>
          <p:cNvSpPr>
            <a:spLocks noGrp="1"/>
          </p:cNvSpPr>
          <p:nvPr>
            <p:ph idx="1"/>
          </p:nvPr>
        </p:nvSpPr>
        <p:spPr>
          <a:xfrm>
            <a:off x="1371600" y="1905000"/>
            <a:ext cx="10210800" cy="4114800"/>
          </a:xfrm>
          <a:solidFill>
            <a:srgbClr val="00B0F0">
              <a:alpha val="0"/>
            </a:srgbClr>
          </a:solidFill>
        </p:spPr>
        <p:txBody>
          <a:bodyPr/>
          <a:lstStyle/>
          <a:p>
            <a:pPr eaLnBrk="1" hangingPunct="1"/>
            <a:r>
              <a:rPr lang="en-US" dirty="0"/>
              <a:t>Vibration is oscillatory motion in dynamic systems</a:t>
            </a:r>
          </a:p>
          <a:p>
            <a:pPr eaLnBrk="1" hangingPunct="1"/>
            <a:r>
              <a:rPr lang="en-US" dirty="0"/>
              <a:t>Human body most sensitive to vibration in vertical direction</a:t>
            </a:r>
          </a:p>
          <a:p>
            <a:pPr eaLnBrk="1" hangingPunct="1"/>
            <a:r>
              <a:rPr lang="en-US" dirty="0"/>
              <a:t>Vibration affects a variety of body systems</a:t>
            </a:r>
          </a:p>
          <a:p>
            <a:pPr lvl="1" eaLnBrk="1" hangingPunct="1">
              <a:buFont typeface="Arial" charset="0"/>
              <a:buChar char="•"/>
            </a:pPr>
            <a:r>
              <a:rPr lang="en-US" dirty="0"/>
              <a:t>General discomfort at 4.5-9 cycles per second (cps)</a:t>
            </a:r>
          </a:p>
          <a:p>
            <a:pPr lvl="1" eaLnBrk="1" hangingPunct="1">
              <a:buFont typeface="Arial" charset="0"/>
              <a:buChar char="•"/>
            </a:pPr>
            <a:r>
              <a:rPr lang="en-US" dirty="0"/>
              <a:t>Abdominal pain at 4.5-10 cps</a:t>
            </a:r>
          </a:p>
          <a:p>
            <a:pPr lvl="1" eaLnBrk="1" hangingPunct="1">
              <a:buFont typeface="Arial" charset="0"/>
              <a:buChar char="•"/>
            </a:pPr>
            <a:r>
              <a:rPr lang="en-US" dirty="0"/>
              <a:t>Lumbosacral pain at 8-12 cps</a:t>
            </a:r>
          </a:p>
          <a:p>
            <a:pPr lvl="1" eaLnBrk="1" hangingPunct="1">
              <a:buFont typeface="Arial" charset="0"/>
              <a:buChar char="•"/>
            </a:pPr>
            <a:r>
              <a:rPr lang="en-US" dirty="0"/>
              <a:t>Head sensations at 13-20 cps</a:t>
            </a:r>
          </a:p>
          <a:p>
            <a:pPr eaLnBrk="1" hangingPunct="1"/>
            <a:endParaRPr lang="en-US" sz="3600" dirty="0"/>
          </a:p>
          <a:p>
            <a:pPr eaLnBrk="1" hangingPunct="1"/>
            <a:endParaRPr lang="en-US" sz="3600" dirty="0"/>
          </a:p>
        </p:txBody>
      </p:sp>
      <p:sp>
        <p:nvSpPr>
          <p:cNvPr id="92164"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38 of 71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sz="3600"/>
              <a:t>Other Physical Factors Associated with Flying</a:t>
            </a:r>
          </a:p>
        </p:txBody>
      </p:sp>
      <p:sp>
        <p:nvSpPr>
          <p:cNvPr id="94210" name="Rectangle 3"/>
          <p:cNvSpPr>
            <a:spLocks noGrp="1" noChangeArrowheads="1"/>
          </p:cNvSpPr>
          <p:nvPr>
            <p:ph type="body" idx="1"/>
          </p:nvPr>
        </p:nvSpPr>
        <p:spPr>
          <a:xfrm>
            <a:off x="1524000" y="2133600"/>
            <a:ext cx="10058400" cy="4267200"/>
          </a:xfrm>
          <a:solidFill>
            <a:srgbClr val="92D050">
              <a:alpha val="0"/>
            </a:srgbClr>
          </a:solidFill>
        </p:spPr>
        <p:txBody>
          <a:bodyPr/>
          <a:lstStyle/>
          <a:p>
            <a:pPr marL="609600" indent="-609600" eaLnBrk="1" hangingPunct="1"/>
            <a:r>
              <a:rPr lang="en-US" sz="2400" dirty="0"/>
              <a:t>Thermal</a:t>
            </a:r>
          </a:p>
          <a:p>
            <a:pPr lvl="1" eaLnBrk="1" hangingPunct="1">
              <a:buFont typeface="Courier New" panose="02070309020205020404" pitchFamily="49" charset="0"/>
              <a:buChar char="o"/>
            </a:pPr>
            <a:r>
              <a:rPr lang="en-US" sz="2400" dirty="0"/>
              <a:t>Extreme temperature swings in aviation (e.g. hot in cockpit on tarmac &amp; freezing cold at altitude)</a:t>
            </a:r>
          </a:p>
          <a:p>
            <a:pPr marL="609600" indent="-609600" eaLnBrk="1" hangingPunct="1"/>
            <a:r>
              <a:rPr lang="en-US" sz="2400" dirty="0"/>
              <a:t>Radiation </a:t>
            </a:r>
          </a:p>
          <a:p>
            <a:pPr lvl="1" eaLnBrk="1" hangingPunct="1">
              <a:buFont typeface="Courier New" panose="02070309020205020404" pitchFamily="49" charset="0"/>
              <a:buChar char="o"/>
            </a:pPr>
            <a:r>
              <a:rPr lang="en-US" sz="2400" dirty="0"/>
              <a:t>Air  travel at high altitudes </a:t>
            </a:r>
          </a:p>
          <a:p>
            <a:pPr lvl="1" eaLnBrk="1" hangingPunct="1">
              <a:buFont typeface="Courier New" panose="02070309020205020404" pitchFamily="49" charset="0"/>
              <a:buChar char="o"/>
            </a:pPr>
            <a:r>
              <a:rPr lang="en-US" sz="2400" dirty="0"/>
              <a:t>Risk for commercial aviation and spaceflight crews</a:t>
            </a:r>
          </a:p>
          <a:p>
            <a:pPr marL="609600" indent="-609600" eaLnBrk="1" hangingPunct="1"/>
            <a:r>
              <a:rPr lang="en-US" sz="2400" dirty="0"/>
              <a:t>Toxicology</a:t>
            </a:r>
          </a:p>
          <a:p>
            <a:pPr lvl="1" eaLnBrk="1" hangingPunct="1">
              <a:buFont typeface="Courier New" panose="02070309020205020404" pitchFamily="49" charset="0"/>
              <a:buChar char="o"/>
            </a:pPr>
            <a:r>
              <a:rPr lang="en-US" sz="2400" dirty="0"/>
              <a:t> Importance of knowledge of toxins in aviation (jet fuels, release of toxic fumes in fires, alcohol in blood versus vitreous, etc.)</a:t>
            </a:r>
          </a:p>
        </p:txBody>
      </p:sp>
      <p:sp>
        <p:nvSpPr>
          <p:cNvPr id="9421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39 of 71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86200" y="304800"/>
            <a:ext cx="6324600" cy="1219200"/>
          </a:xfrm>
        </p:spPr>
        <p:txBody>
          <a:bodyPr/>
          <a:lstStyle/>
          <a:p>
            <a:pPr eaLnBrk="1" hangingPunct="1"/>
            <a:r>
              <a:rPr lang="en-US" sz="3600" b="1"/>
              <a:t>Brief History of</a:t>
            </a:r>
            <a:br>
              <a:rPr lang="en-US" sz="3600" b="1"/>
            </a:br>
            <a:r>
              <a:rPr lang="en-US" sz="3600" b="1"/>
              <a:t>Flight Medicine</a:t>
            </a:r>
          </a:p>
        </p:txBody>
      </p:sp>
      <p:sp>
        <p:nvSpPr>
          <p:cNvPr id="20482" name="Content Placeholder 2"/>
          <p:cNvSpPr>
            <a:spLocks noGrp="1"/>
          </p:cNvSpPr>
          <p:nvPr>
            <p:ph idx="1"/>
          </p:nvPr>
        </p:nvSpPr>
        <p:spPr>
          <a:xfrm>
            <a:off x="1676400" y="1981200"/>
            <a:ext cx="9144000" cy="4191000"/>
          </a:xfrm>
          <a:solidFill>
            <a:srgbClr val="92D050">
              <a:alpha val="0"/>
            </a:srgbClr>
          </a:solidFill>
        </p:spPr>
        <p:txBody>
          <a:bodyPr/>
          <a:lstStyle/>
          <a:p>
            <a:pPr eaLnBrk="1" hangingPunct="1"/>
            <a:r>
              <a:rPr lang="en-US" dirty="0"/>
              <a:t>Advent of powered flight presented new physiologic demands such as altitude exposure</a:t>
            </a:r>
          </a:p>
          <a:p>
            <a:pPr eaLnBrk="1" hangingPunct="1"/>
            <a:r>
              <a:rPr lang="en-US" dirty="0"/>
              <a:t>Aviation Medicine driven by WWI high losses of life due to physically unfit pilots</a:t>
            </a:r>
          </a:p>
          <a:p>
            <a:pPr eaLnBrk="1" hangingPunct="1"/>
            <a:r>
              <a:rPr lang="en-US" dirty="0"/>
              <a:t>Development of manned space flight led to evolution of Aviation Medicine into Aerospace Medicine</a:t>
            </a:r>
          </a:p>
          <a:p>
            <a:pPr eaLnBrk="1" hangingPunct="1"/>
            <a:endParaRPr lang="en-US" sz="4000" dirty="0"/>
          </a:p>
          <a:p>
            <a:pPr eaLnBrk="1" hangingPunct="1"/>
            <a:endParaRPr lang="en-US" sz="4000" dirty="0"/>
          </a:p>
        </p:txBody>
      </p:sp>
      <p:sp>
        <p:nvSpPr>
          <p:cNvPr id="20484"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 of 71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body" idx="1"/>
          </p:nvPr>
        </p:nvSpPr>
        <p:spPr>
          <a:xfrm>
            <a:off x="1600200" y="1868672"/>
            <a:ext cx="9982200" cy="4191000"/>
          </a:xfrm>
          <a:solidFill>
            <a:srgbClr val="92D050">
              <a:alpha val="0"/>
            </a:srgbClr>
          </a:solidFill>
        </p:spPr>
        <p:txBody>
          <a:bodyPr/>
          <a:lstStyle/>
          <a:p>
            <a:pPr eaLnBrk="1" hangingPunct="1"/>
            <a:r>
              <a:rPr lang="en-US" sz="2800" dirty="0"/>
              <a:t>By definition, Human Factors is the impact of human behavior, abilities, limitations, and other characteristics to the design of tools, machines, systems, tasks, jobs, and environments for productive, safe, comfortable, and effective human use. </a:t>
            </a:r>
          </a:p>
          <a:p>
            <a:pPr eaLnBrk="1" hangingPunct="1"/>
            <a:r>
              <a:rPr lang="en-US" sz="2800" dirty="0"/>
              <a:t>The goal of Human Factors is to apply knowledge in designing systems that work, accommodating the limits of human performance.</a:t>
            </a:r>
            <a:r>
              <a:rPr lang="en-US" dirty="0"/>
              <a:t> </a:t>
            </a:r>
          </a:p>
          <a:p>
            <a:pPr eaLnBrk="1" hangingPunct="1">
              <a:buFontTx/>
              <a:buNone/>
            </a:pPr>
            <a:endParaRPr lang="en-US" dirty="0">
              <a:latin typeface="Franklin Gothic Demi" pitchFamily="34" charset="0"/>
            </a:endParaRPr>
          </a:p>
        </p:txBody>
      </p:sp>
      <p:sp>
        <p:nvSpPr>
          <p:cNvPr id="96258" name="Title 3"/>
          <p:cNvSpPr>
            <a:spLocks noGrp="1"/>
          </p:cNvSpPr>
          <p:nvPr>
            <p:ph type="title"/>
          </p:nvPr>
        </p:nvSpPr>
        <p:spPr/>
        <p:txBody>
          <a:bodyPr/>
          <a:lstStyle/>
          <a:p>
            <a:pPr eaLnBrk="1" hangingPunct="1"/>
            <a:r>
              <a:rPr lang="en-US" sz="3600"/>
              <a:t>Human Factors</a:t>
            </a:r>
          </a:p>
        </p:txBody>
      </p:sp>
      <p:sp>
        <p:nvSpPr>
          <p:cNvPr id="9626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40 of 71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body" idx="1"/>
          </p:nvPr>
        </p:nvSpPr>
        <p:spPr>
          <a:xfrm>
            <a:off x="1828800" y="1981200"/>
            <a:ext cx="8534400" cy="4343400"/>
          </a:xfrm>
          <a:solidFill>
            <a:srgbClr val="92D050">
              <a:alpha val="0"/>
            </a:srgbClr>
          </a:solidFill>
        </p:spPr>
        <p:txBody>
          <a:bodyPr/>
          <a:lstStyle/>
          <a:p>
            <a:pPr eaLnBrk="1" hangingPunct="1"/>
            <a:r>
              <a:rPr lang="en-US" sz="3600"/>
              <a:t>Human-Machine Interface</a:t>
            </a:r>
          </a:p>
          <a:p>
            <a:pPr lvl="2" eaLnBrk="1" hangingPunct="1"/>
            <a:r>
              <a:rPr lang="en-US" sz="2800"/>
              <a:t>Human Error implicated in 60-80% of accidents in complex, high technology systems</a:t>
            </a:r>
          </a:p>
          <a:p>
            <a:pPr lvl="2" eaLnBrk="1" hangingPunct="1"/>
            <a:r>
              <a:rPr lang="en-US" sz="2800"/>
              <a:t>Task and information overload is critical issue</a:t>
            </a:r>
          </a:p>
          <a:p>
            <a:pPr lvl="2" eaLnBrk="1" hangingPunct="1"/>
            <a:r>
              <a:rPr lang="en-US" sz="2800"/>
              <a:t>Science of color, size, position of switches/knobs, etc. and relevance to mission drive design</a:t>
            </a:r>
            <a:endParaRPr lang="en-US" sz="1800"/>
          </a:p>
        </p:txBody>
      </p:sp>
      <p:sp>
        <p:nvSpPr>
          <p:cNvPr id="98306" name="Title 3"/>
          <p:cNvSpPr>
            <a:spLocks noGrp="1"/>
          </p:cNvSpPr>
          <p:nvPr>
            <p:ph type="title"/>
          </p:nvPr>
        </p:nvSpPr>
        <p:spPr/>
        <p:txBody>
          <a:bodyPr/>
          <a:lstStyle/>
          <a:p>
            <a:pPr eaLnBrk="1" hangingPunct="1"/>
            <a:r>
              <a:rPr lang="en-US" sz="3600"/>
              <a:t>Human Factors</a:t>
            </a:r>
          </a:p>
        </p:txBody>
      </p:sp>
      <p:sp>
        <p:nvSpPr>
          <p:cNvPr id="98308"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41 of 71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xfrm>
            <a:off x="1981200" y="2362200"/>
            <a:ext cx="8229600" cy="3429000"/>
          </a:xfrm>
          <a:solidFill>
            <a:srgbClr val="FFFF00">
              <a:alpha val="0"/>
            </a:srgbClr>
          </a:solidFill>
        </p:spPr>
        <p:txBody>
          <a:bodyPr/>
          <a:lstStyle/>
          <a:p>
            <a:pPr eaLnBrk="1" hangingPunct="1">
              <a:buFont typeface="Arial" charset="0"/>
              <a:buChar char="•"/>
            </a:pPr>
            <a:r>
              <a:rPr lang="en-US" sz="3600" dirty="0"/>
              <a:t>Internal body clock shifts with travel and work schedule and may impairs performance</a:t>
            </a:r>
          </a:p>
          <a:p>
            <a:pPr eaLnBrk="1" hangingPunct="1">
              <a:buFont typeface="Arial" charset="0"/>
              <a:buChar char="•"/>
            </a:pPr>
            <a:r>
              <a:rPr lang="en-US" sz="3600" dirty="0"/>
              <a:t>Need to plan crew work-rest cycles to avoid accidents</a:t>
            </a:r>
          </a:p>
        </p:txBody>
      </p:sp>
      <p:sp>
        <p:nvSpPr>
          <p:cNvPr id="100354" name="Title 3"/>
          <p:cNvSpPr>
            <a:spLocks noGrp="1"/>
          </p:cNvSpPr>
          <p:nvPr>
            <p:ph type="title"/>
          </p:nvPr>
        </p:nvSpPr>
        <p:spPr/>
        <p:txBody>
          <a:bodyPr/>
          <a:lstStyle/>
          <a:p>
            <a:pPr eaLnBrk="1" hangingPunct="1"/>
            <a:r>
              <a:rPr lang="en-US" sz="3600"/>
              <a:t>Human Factors</a:t>
            </a:r>
          </a:p>
        </p:txBody>
      </p:sp>
      <p:sp>
        <p:nvSpPr>
          <p:cNvPr id="100355" name="TextBox 6"/>
          <p:cNvSpPr txBox="1">
            <a:spLocks noChangeArrowheads="1"/>
          </p:cNvSpPr>
          <p:nvPr/>
        </p:nvSpPr>
        <p:spPr bwMode="auto">
          <a:xfrm>
            <a:off x="3009900" y="1600200"/>
            <a:ext cx="6172200" cy="646331"/>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3600" b="0" dirty="0">
                <a:solidFill>
                  <a:schemeClr val="tx1"/>
                </a:solidFill>
              </a:rPr>
              <a:t>Sleep &amp; Circadian Rhythms</a:t>
            </a:r>
          </a:p>
        </p:txBody>
      </p:sp>
      <p:sp>
        <p:nvSpPr>
          <p:cNvPr id="100357"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42 of 71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z="3600">
                <a:cs typeface="Arial" charset="0"/>
              </a:rPr>
              <a:t>Life Support Systems</a:t>
            </a:r>
          </a:p>
        </p:txBody>
      </p:sp>
      <p:sp>
        <p:nvSpPr>
          <p:cNvPr id="102402" name="Rectangle 3"/>
          <p:cNvSpPr>
            <a:spLocks noGrp="1" noChangeArrowheads="1"/>
          </p:cNvSpPr>
          <p:nvPr>
            <p:ph sz="half" idx="1"/>
          </p:nvPr>
        </p:nvSpPr>
        <p:spPr>
          <a:xfrm>
            <a:off x="1676400" y="2438400"/>
            <a:ext cx="4343400" cy="3581400"/>
          </a:xfrm>
          <a:solidFill>
            <a:srgbClr val="00B0F0">
              <a:alpha val="0"/>
            </a:srgbClr>
          </a:solidFill>
        </p:spPr>
        <p:txBody>
          <a:bodyPr/>
          <a:lstStyle/>
          <a:p>
            <a:pPr eaLnBrk="1" hangingPunct="1"/>
            <a:r>
              <a:rPr lang="en-US" sz="2400" dirty="0">
                <a:cs typeface="Arial" charset="0"/>
              </a:rPr>
              <a:t>Dilutor Demand</a:t>
            </a:r>
          </a:p>
          <a:p>
            <a:pPr marL="690563" lvl="2" eaLnBrk="1" hangingPunct="1"/>
            <a:r>
              <a:rPr lang="en-US" sz="1600" dirty="0">
                <a:cs typeface="Arial" charset="0"/>
              </a:rPr>
              <a:t>Flow of oxygen proportional to cabin altitude [100% oxygen at 33,000 ft (10,058 m)]</a:t>
            </a:r>
          </a:p>
          <a:p>
            <a:pPr eaLnBrk="1" hangingPunct="1"/>
            <a:r>
              <a:rPr lang="en-US" sz="2400" dirty="0">
                <a:cs typeface="Arial" charset="0"/>
              </a:rPr>
              <a:t>Pressure Demand </a:t>
            </a:r>
          </a:p>
          <a:p>
            <a:pPr marL="690563" lvl="2" eaLnBrk="1" hangingPunct="1"/>
            <a:r>
              <a:rPr lang="en-US" sz="1600" dirty="0">
                <a:cs typeface="Arial" charset="0"/>
              </a:rPr>
              <a:t>Oxygen supplied with slight overpressure  &gt; 10,000 ft to full pressure breathing </a:t>
            </a:r>
          </a:p>
          <a:p>
            <a:pPr marL="690563" lvl="2" eaLnBrk="1" hangingPunct="1"/>
            <a:r>
              <a:rPr lang="en-US" sz="1600" dirty="0">
                <a:cs typeface="Arial" charset="0"/>
              </a:rPr>
              <a:t>&gt; 38,000 ft (11,582 m)</a:t>
            </a:r>
          </a:p>
          <a:p>
            <a:pPr marL="690563" lvl="2" eaLnBrk="1" hangingPunct="1"/>
            <a:r>
              <a:rPr lang="en-US" sz="1600" dirty="0">
                <a:cs typeface="Arial" charset="0"/>
              </a:rPr>
              <a:t>UK: &gt;40,000 ft (12,192 m)</a:t>
            </a:r>
          </a:p>
        </p:txBody>
      </p:sp>
      <p:sp>
        <p:nvSpPr>
          <p:cNvPr id="102403" name="Content Placeholder 3"/>
          <p:cNvSpPr>
            <a:spLocks noGrp="1"/>
          </p:cNvSpPr>
          <p:nvPr>
            <p:ph sz="half" idx="2"/>
          </p:nvPr>
        </p:nvSpPr>
        <p:spPr>
          <a:xfrm>
            <a:off x="6019800" y="2438400"/>
            <a:ext cx="4191000" cy="3581400"/>
          </a:xfrm>
          <a:solidFill>
            <a:srgbClr val="00B0F0">
              <a:alpha val="0"/>
            </a:srgbClr>
          </a:solidFill>
        </p:spPr>
        <p:txBody>
          <a:bodyPr/>
          <a:lstStyle/>
          <a:p>
            <a:pPr eaLnBrk="1" hangingPunct="1"/>
            <a:r>
              <a:rPr lang="en-US" sz="2400" dirty="0">
                <a:cs typeface="Arial" charset="0"/>
              </a:rPr>
              <a:t>Pressure Demand with Regulator </a:t>
            </a:r>
          </a:p>
          <a:p>
            <a:pPr lvl="1" eaLnBrk="1" hangingPunct="1">
              <a:buFont typeface="Arial" charset="0"/>
              <a:buChar char="•"/>
            </a:pPr>
            <a:r>
              <a:rPr lang="en-US" sz="1600" dirty="0">
                <a:cs typeface="Arial" charset="0"/>
              </a:rPr>
              <a:t>Mounted on panel, seat or mask</a:t>
            </a:r>
          </a:p>
          <a:p>
            <a:pPr lvl="1" eaLnBrk="1" hangingPunct="1">
              <a:buFont typeface="Arial" charset="0"/>
              <a:buChar char="•"/>
            </a:pPr>
            <a:r>
              <a:rPr lang="en-US" sz="1600" dirty="0">
                <a:cs typeface="Arial" charset="0"/>
              </a:rPr>
              <a:t>Regulator attached to mask directly or via hose</a:t>
            </a:r>
          </a:p>
          <a:p>
            <a:pPr eaLnBrk="1" hangingPunct="1"/>
            <a:r>
              <a:rPr lang="en-US" sz="2400" dirty="0">
                <a:cs typeface="Arial" charset="0"/>
              </a:rPr>
              <a:t>Continuous Flow</a:t>
            </a:r>
          </a:p>
          <a:p>
            <a:pPr marL="744538" lvl="2" eaLnBrk="1" hangingPunct="1"/>
            <a:r>
              <a:rPr lang="en-US" sz="1600" dirty="0">
                <a:cs typeface="Arial" charset="0"/>
              </a:rPr>
              <a:t>Passenger system, exhaled air collected in bag to economize oxygen use</a:t>
            </a:r>
          </a:p>
          <a:p>
            <a:pPr marL="744538" lvl="2" eaLnBrk="1" hangingPunct="1"/>
            <a:r>
              <a:rPr lang="en-GB" sz="1600" dirty="0">
                <a:cs typeface="Arial" charset="0"/>
              </a:rPr>
              <a:t>May be chemically generated for short term emergency use</a:t>
            </a:r>
            <a:endParaRPr lang="en-US" sz="1600" dirty="0">
              <a:cs typeface="Arial" charset="0"/>
            </a:endParaRPr>
          </a:p>
          <a:p>
            <a:pPr eaLnBrk="1" hangingPunct="1"/>
            <a:endParaRPr lang="en-US" dirty="0"/>
          </a:p>
        </p:txBody>
      </p:sp>
      <p:sp>
        <p:nvSpPr>
          <p:cNvPr id="102404" name="TextBox 4"/>
          <p:cNvSpPr txBox="1">
            <a:spLocks noChangeArrowheads="1"/>
          </p:cNvSpPr>
          <p:nvPr/>
        </p:nvSpPr>
        <p:spPr bwMode="auto">
          <a:xfrm>
            <a:off x="3276600" y="1752600"/>
            <a:ext cx="5334000" cy="946150"/>
          </a:xfrm>
          <a:prstGeom prst="rect">
            <a:avLst/>
          </a:prstGeom>
          <a:solidFill>
            <a:srgbClr val="FFFF00">
              <a:alpha val="0"/>
            </a:srgbClr>
          </a:solidFill>
          <a:ln w="9525">
            <a:noFill/>
            <a:miter lim="800000"/>
            <a:headEnd/>
            <a:tailEnd/>
          </a:ln>
        </p:spPr>
        <p:txBody>
          <a:bodyPr>
            <a:spAutoFit/>
          </a:bodyPr>
          <a:lstStyle/>
          <a:p>
            <a:pPr>
              <a:lnSpc>
                <a:spcPct val="100000"/>
              </a:lnSpc>
              <a:spcBef>
                <a:spcPct val="0"/>
              </a:spcBef>
            </a:pPr>
            <a:r>
              <a:rPr lang="en-US" sz="2800" b="0" dirty="0">
                <a:solidFill>
                  <a:schemeClr val="tx1"/>
                </a:solidFill>
                <a:cs typeface="Arial" charset="0"/>
              </a:rPr>
              <a:t>Oxygen Systems</a:t>
            </a:r>
          </a:p>
          <a:p>
            <a:pPr algn="l">
              <a:lnSpc>
                <a:spcPct val="100000"/>
              </a:lnSpc>
              <a:spcBef>
                <a:spcPct val="0"/>
              </a:spcBef>
            </a:pPr>
            <a:endParaRPr lang="en-US" sz="2800" b="0" dirty="0">
              <a:solidFill>
                <a:schemeClr val="tx1"/>
              </a:solidFill>
            </a:endParaRPr>
          </a:p>
        </p:txBody>
      </p:sp>
      <p:sp>
        <p:nvSpPr>
          <p:cNvPr id="102406"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43 of 71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3600">
                <a:cs typeface="Arial" charset="0"/>
              </a:rPr>
              <a:t>Cabin Air Quality</a:t>
            </a:r>
            <a:endParaRPr lang="en-US" sz="3600">
              <a:effectLst>
                <a:outerShdw blurRad="38100" dist="38100" dir="2700000" algn="tl">
                  <a:srgbClr val="C0C0C0"/>
                </a:outerShdw>
              </a:effectLst>
            </a:endParaRPr>
          </a:p>
        </p:txBody>
      </p:sp>
      <p:sp>
        <p:nvSpPr>
          <p:cNvPr id="104451" name="TextBox 3"/>
          <p:cNvSpPr txBox="1">
            <a:spLocks noChangeArrowheads="1"/>
          </p:cNvSpPr>
          <p:nvPr/>
        </p:nvSpPr>
        <p:spPr bwMode="auto">
          <a:xfrm>
            <a:off x="838200" y="1752600"/>
            <a:ext cx="6629400" cy="369888"/>
          </a:xfrm>
          <a:prstGeom prst="rect">
            <a:avLst/>
          </a:prstGeom>
          <a:noFill/>
          <a:ln w="9525">
            <a:noFill/>
            <a:miter lim="800000"/>
            <a:headEnd/>
            <a:tailEnd/>
          </a:ln>
        </p:spPr>
        <p:txBody>
          <a:bodyPr>
            <a:spAutoFit/>
          </a:bodyPr>
          <a:lstStyle/>
          <a:p>
            <a:pPr algn="l">
              <a:lnSpc>
                <a:spcPct val="100000"/>
              </a:lnSpc>
              <a:spcBef>
                <a:spcPct val="0"/>
              </a:spcBef>
            </a:pPr>
            <a:endParaRPr lang="en-US" sz="1800" b="0">
              <a:solidFill>
                <a:schemeClr val="tx1"/>
              </a:solidFill>
            </a:endParaRPr>
          </a:p>
        </p:txBody>
      </p:sp>
      <p:graphicFrame>
        <p:nvGraphicFramePr>
          <p:cNvPr id="5" name="Diagram 4"/>
          <p:cNvGraphicFramePr/>
          <p:nvPr>
            <p:extLst>
              <p:ext uri="{D42A27DB-BD31-4B8C-83A1-F6EECF244321}">
                <p14:modId xmlns:p14="http://schemas.microsoft.com/office/powerpoint/2010/main" val="4093155440"/>
              </p:ext>
            </p:extLst>
          </p:nvPr>
        </p:nvGraphicFramePr>
        <p:xfrm>
          <a:off x="2514600" y="1752600"/>
          <a:ext cx="739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454"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44 of 71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3600">
                <a:cs typeface="Arial" charset="0"/>
              </a:rPr>
              <a:t>Cabin Air Quality</a:t>
            </a:r>
            <a:endParaRPr lang="en-US" sz="3600">
              <a:effectLst>
                <a:outerShdw blurRad="38100" dist="38100" dir="2700000" algn="tl">
                  <a:srgbClr val="C0C0C0"/>
                </a:outerShdw>
              </a:effectLst>
            </a:endParaRPr>
          </a:p>
        </p:txBody>
      </p:sp>
      <p:sp>
        <p:nvSpPr>
          <p:cNvPr id="123907" name="Rectangle 3"/>
          <p:cNvSpPr>
            <a:spLocks noGrp="1" noChangeArrowheads="1"/>
          </p:cNvSpPr>
          <p:nvPr>
            <p:ph sz="half" idx="1"/>
          </p:nvPr>
        </p:nvSpPr>
        <p:spPr>
          <a:xfrm>
            <a:off x="1524000" y="2209800"/>
            <a:ext cx="4495800" cy="3810000"/>
          </a:xfrm>
        </p:spPr>
        <p:txBody>
          <a:bodyPr/>
          <a:lstStyle/>
          <a:p>
            <a:pPr algn="ctr" eaLnBrk="1" hangingPunct="1">
              <a:lnSpc>
                <a:spcPct val="90000"/>
              </a:lnSpc>
              <a:buFontTx/>
              <a:buNone/>
            </a:pPr>
            <a:r>
              <a:rPr lang="en-US" sz="2000" b="1" dirty="0"/>
              <a:t>Relative Humidity</a:t>
            </a:r>
            <a:endParaRPr lang="en-US" sz="2400" b="1" dirty="0"/>
          </a:p>
          <a:p>
            <a:pPr eaLnBrk="1" hangingPunct="1">
              <a:lnSpc>
                <a:spcPct val="90000"/>
              </a:lnSpc>
              <a:buFont typeface="Arial" charset="0"/>
              <a:buChar char="•"/>
            </a:pPr>
            <a:r>
              <a:rPr lang="en-US" sz="2200" dirty="0"/>
              <a:t>At altitude in cabin ~ 6-10%, flight deck ~ 3%</a:t>
            </a:r>
          </a:p>
          <a:p>
            <a:pPr eaLnBrk="1" hangingPunct="1">
              <a:lnSpc>
                <a:spcPct val="90000"/>
              </a:lnSpc>
              <a:buFont typeface="Arial" charset="0"/>
              <a:buChar char="•"/>
            </a:pPr>
            <a:r>
              <a:rPr lang="en-US" sz="2200" dirty="0"/>
              <a:t>Due to very dry ambient air at altitude </a:t>
            </a:r>
          </a:p>
          <a:p>
            <a:pPr lvl="1" eaLnBrk="1" hangingPunct="1">
              <a:lnSpc>
                <a:spcPct val="90000"/>
              </a:lnSpc>
            </a:pPr>
            <a:r>
              <a:rPr lang="en-US" sz="2200" dirty="0"/>
              <a:t>Air conditioned air entering AC cabin has relative humidity &lt; 1%</a:t>
            </a:r>
          </a:p>
          <a:p>
            <a:pPr lvl="1" eaLnBrk="1" hangingPunct="1">
              <a:lnSpc>
                <a:spcPct val="90000"/>
              </a:lnSpc>
            </a:pPr>
            <a:r>
              <a:rPr lang="en-US" sz="2200" dirty="0"/>
              <a:t>Irritation of eyes / sense of dry mucous membranes</a:t>
            </a:r>
          </a:p>
          <a:p>
            <a:pPr eaLnBrk="1" hangingPunct="1">
              <a:lnSpc>
                <a:spcPct val="90000"/>
              </a:lnSpc>
              <a:buFont typeface="Arial" charset="0"/>
              <a:buChar char="•"/>
            </a:pPr>
            <a:r>
              <a:rPr lang="en-GB" sz="2200" dirty="0"/>
              <a:t>Plasma osmolality maintained by homeostatic renal function</a:t>
            </a:r>
            <a:endParaRPr lang="en-US" sz="2200" dirty="0"/>
          </a:p>
          <a:p>
            <a:pPr lvl="1" eaLnBrk="1" hangingPunct="1">
              <a:lnSpc>
                <a:spcPct val="90000"/>
              </a:lnSpc>
            </a:pPr>
            <a:endParaRPr lang="en-US" sz="2000" dirty="0">
              <a:effectLst>
                <a:outerShdw blurRad="38100" dist="38100" dir="2700000" algn="tl">
                  <a:srgbClr val="C0C0C0"/>
                </a:outerShdw>
              </a:effectLst>
            </a:endParaRPr>
          </a:p>
        </p:txBody>
      </p:sp>
      <p:sp>
        <p:nvSpPr>
          <p:cNvPr id="106499" name="Content Placeholder 3"/>
          <p:cNvSpPr>
            <a:spLocks noGrp="1"/>
          </p:cNvSpPr>
          <p:nvPr>
            <p:ph sz="half" idx="2"/>
          </p:nvPr>
        </p:nvSpPr>
        <p:spPr>
          <a:xfrm>
            <a:off x="6172200" y="2209800"/>
            <a:ext cx="4038600" cy="3962400"/>
          </a:xfrm>
        </p:spPr>
        <p:txBody>
          <a:bodyPr/>
          <a:lstStyle/>
          <a:p>
            <a:pPr algn="ctr" eaLnBrk="1" hangingPunct="1">
              <a:lnSpc>
                <a:spcPct val="90000"/>
              </a:lnSpc>
              <a:buFontTx/>
              <a:buNone/>
            </a:pPr>
            <a:r>
              <a:rPr lang="en-US" sz="2000" b="1" dirty="0"/>
              <a:t>Air Recirculation</a:t>
            </a:r>
            <a:endParaRPr lang="en-US" sz="2400" dirty="0"/>
          </a:p>
          <a:p>
            <a:pPr eaLnBrk="1" hangingPunct="1">
              <a:lnSpc>
                <a:spcPct val="90000"/>
              </a:lnSpc>
              <a:buFont typeface="Arial" charset="0"/>
              <a:buChar char="•"/>
            </a:pPr>
            <a:r>
              <a:rPr lang="en-US" sz="2200" dirty="0"/>
              <a:t>Complete air exchange every 3-4 min (homes q 12 min)</a:t>
            </a:r>
          </a:p>
          <a:p>
            <a:pPr eaLnBrk="1" hangingPunct="1">
              <a:lnSpc>
                <a:spcPct val="90000"/>
              </a:lnSpc>
              <a:buFont typeface="Arial" charset="0"/>
              <a:buChar char="•"/>
            </a:pPr>
            <a:r>
              <a:rPr lang="en-US" sz="2200" dirty="0"/>
              <a:t>Up to 30-50%</a:t>
            </a:r>
          </a:p>
          <a:p>
            <a:pPr eaLnBrk="1" hangingPunct="1">
              <a:lnSpc>
                <a:spcPct val="90000"/>
              </a:lnSpc>
              <a:buFont typeface="Arial" charset="0"/>
              <a:buChar char="•"/>
            </a:pPr>
            <a:r>
              <a:rPr lang="en-US" sz="2200" dirty="0"/>
              <a:t>High efficiency particulate air filter filtration (efficient to 0.3 micrometers)</a:t>
            </a:r>
          </a:p>
          <a:p>
            <a:pPr algn="ctr" eaLnBrk="1" hangingPunct="1">
              <a:lnSpc>
                <a:spcPct val="90000"/>
              </a:lnSpc>
              <a:buFontTx/>
              <a:buNone/>
            </a:pPr>
            <a:r>
              <a:rPr lang="en-US" sz="2000" b="1" dirty="0"/>
              <a:t>Carbon Dioxide</a:t>
            </a:r>
          </a:p>
          <a:p>
            <a:pPr eaLnBrk="1" hangingPunct="1">
              <a:lnSpc>
                <a:spcPct val="90000"/>
              </a:lnSpc>
              <a:buFont typeface="Arial" charset="0"/>
              <a:buChar char="•"/>
            </a:pPr>
            <a:r>
              <a:rPr lang="en-US" sz="2200" dirty="0"/>
              <a:t>0.5 % by volume (sea level equivalent)</a:t>
            </a:r>
          </a:p>
          <a:p>
            <a:pPr eaLnBrk="1" hangingPunct="1"/>
            <a:endParaRPr lang="en-US" dirty="0"/>
          </a:p>
        </p:txBody>
      </p:sp>
      <p:sp>
        <p:nvSpPr>
          <p:cNvPr id="106501"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45 of 71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3600"/>
              <a:t>Life Support Systems</a:t>
            </a:r>
          </a:p>
        </p:txBody>
      </p:sp>
      <p:sp>
        <p:nvSpPr>
          <p:cNvPr id="108546" name="Rectangle 3"/>
          <p:cNvSpPr>
            <a:spLocks noGrp="1" noChangeArrowheads="1"/>
          </p:cNvSpPr>
          <p:nvPr>
            <p:ph sz="half" idx="1"/>
          </p:nvPr>
        </p:nvSpPr>
        <p:spPr>
          <a:xfrm>
            <a:off x="1981200" y="2209800"/>
            <a:ext cx="4038600" cy="3352800"/>
          </a:xfrm>
          <a:solidFill>
            <a:srgbClr val="92D050">
              <a:alpha val="0"/>
            </a:srgbClr>
          </a:solidFill>
        </p:spPr>
        <p:txBody>
          <a:bodyPr/>
          <a:lstStyle/>
          <a:p>
            <a:pPr eaLnBrk="1" hangingPunct="1">
              <a:buFont typeface="Arial" charset="0"/>
              <a:buChar char="•"/>
            </a:pPr>
            <a:r>
              <a:rPr lang="en-GB" sz="2000" dirty="0"/>
              <a:t>Minimize risks to passengers</a:t>
            </a:r>
          </a:p>
          <a:p>
            <a:pPr eaLnBrk="1" hangingPunct="1">
              <a:buFont typeface="Arial" charset="0"/>
              <a:buChar char="•"/>
            </a:pPr>
            <a:r>
              <a:rPr lang="en-GB" sz="2000" dirty="0"/>
              <a:t>Avoid unscheduled diversions</a:t>
            </a:r>
            <a:endParaRPr lang="en-US" sz="2000" dirty="0"/>
          </a:p>
          <a:p>
            <a:pPr eaLnBrk="1" hangingPunct="1">
              <a:buFont typeface="Arial" charset="0"/>
              <a:buChar char="•"/>
            </a:pPr>
            <a:r>
              <a:rPr lang="en-US" sz="2000" dirty="0"/>
              <a:t>Onboard emergency medical capabilities are limited (airline medical kits)</a:t>
            </a:r>
          </a:p>
          <a:p>
            <a:pPr eaLnBrk="1" hangingPunct="1">
              <a:buFont typeface="Arial" charset="0"/>
              <a:buChar char="•"/>
            </a:pPr>
            <a:r>
              <a:rPr lang="en-US" sz="2000" dirty="0"/>
              <a:t>Communication with ground support from internal airline medical staff or contracted staff </a:t>
            </a:r>
          </a:p>
          <a:p>
            <a:pPr eaLnBrk="1" hangingPunct="1">
              <a:buFont typeface="Arial" charset="0"/>
              <a:buChar char="•"/>
            </a:pPr>
            <a:r>
              <a:rPr lang="en-US" sz="2000" dirty="0"/>
              <a:t>Passengers requiring medical oxygen must make separate arrangements with the airline</a:t>
            </a:r>
          </a:p>
          <a:p>
            <a:pPr lvl="1" eaLnBrk="1" hangingPunct="1">
              <a:buFontTx/>
              <a:buNone/>
            </a:pPr>
            <a:endParaRPr lang="en-US" sz="1800" dirty="0"/>
          </a:p>
        </p:txBody>
      </p:sp>
      <p:sp>
        <p:nvSpPr>
          <p:cNvPr id="108547" name="Content Placeholder 3"/>
          <p:cNvSpPr>
            <a:spLocks noGrp="1"/>
          </p:cNvSpPr>
          <p:nvPr>
            <p:ph sz="half" idx="2"/>
          </p:nvPr>
        </p:nvSpPr>
        <p:spPr>
          <a:xfrm>
            <a:off x="6172200" y="2209800"/>
            <a:ext cx="4038600" cy="3352800"/>
          </a:xfrm>
          <a:solidFill>
            <a:srgbClr val="92D050">
              <a:alpha val="0"/>
            </a:srgbClr>
          </a:solidFill>
        </p:spPr>
        <p:txBody>
          <a:bodyPr/>
          <a:lstStyle/>
          <a:p>
            <a:pPr eaLnBrk="1" hangingPunct="1">
              <a:buFont typeface="Arial" charset="0"/>
              <a:buChar char="•"/>
            </a:pPr>
            <a:r>
              <a:rPr lang="en-US" sz="2000" dirty="0"/>
              <a:t>Cockpit emergency oxygen is via a compressed oxygen system and is separate from passenger emergency oxygen</a:t>
            </a:r>
          </a:p>
          <a:p>
            <a:pPr eaLnBrk="1" hangingPunct="1">
              <a:buFont typeface="Arial" charset="0"/>
              <a:buChar char="•"/>
            </a:pPr>
            <a:r>
              <a:rPr lang="en-US" sz="2000" dirty="0"/>
              <a:t>Emergency oxygen: 10-20 minute supply for passengers produced with chemical oxygen generators </a:t>
            </a:r>
          </a:p>
          <a:p>
            <a:pPr lvl="1" eaLnBrk="1" hangingPunct="1"/>
            <a:r>
              <a:rPr lang="en-US" sz="2000" dirty="0"/>
              <a:t>Limited number of walk-around bottles for crew</a:t>
            </a:r>
          </a:p>
        </p:txBody>
      </p:sp>
      <p:sp>
        <p:nvSpPr>
          <p:cNvPr id="108548" name="TextBox 4"/>
          <p:cNvSpPr txBox="1">
            <a:spLocks noChangeArrowheads="1"/>
          </p:cNvSpPr>
          <p:nvPr/>
        </p:nvSpPr>
        <p:spPr bwMode="auto">
          <a:xfrm>
            <a:off x="3886200" y="1447800"/>
            <a:ext cx="4419600" cy="946150"/>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800" dirty="0">
                <a:solidFill>
                  <a:schemeClr val="tx1"/>
                </a:solidFill>
              </a:rPr>
              <a:t>Airline Medical Systems</a:t>
            </a:r>
            <a:r>
              <a:rPr lang="en-US" sz="2800" dirty="0">
                <a:solidFill>
                  <a:srgbClr val="FFCC00"/>
                </a:solidFill>
              </a:rPr>
              <a:t> </a:t>
            </a:r>
          </a:p>
          <a:p>
            <a:pPr algn="l">
              <a:lnSpc>
                <a:spcPct val="100000"/>
              </a:lnSpc>
              <a:spcBef>
                <a:spcPct val="0"/>
              </a:spcBef>
            </a:pPr>
            <a:endParaRPr lang="en-US" sz="2800" b="0" dirty="0">
              <a:solidFill>
                <a:srgbClr val="FFCC00"/>
              </a:solidFill>
            </a:endParaRPr>
          </a:p>
        </p:txBody>
      </p:sp>
      <p:sp>
        <p:nvSpPr>
          <p:cNvPr id="108550"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46 of 71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Grp="1" noChangeArrowheads="1"/>
          </p:cNvSpPr>
          <p:nvPr>
            <p:ph type="ctrTitle" idx="4294967295"/>
          </p:nvPr>
        </p:nvSpPr>
        <p:spPr>
          <a:xfrm>
            <a:off x="2209800" y="1828800"/>
            <a:ext cx="7772400" cy="2971800"/>
          </a:xfrm>
          <a:solidFill>
            <a:srgbClr val="00B0F0">
              <a:alpha val="0"/>
            </a:srgbClr>
          </a:solidFill>
        </p:spPr>
        <p:txBody>
          <a:bodyPr/>
          <a:lstStyle/>
          <a:p>
            <a:pPr eaLnBrk="1" hangingPunct="1"/>
            <a:r>
              <a:rPr lang="en-US" b="1" dirty="0"/>
              <a:t>Clinical Aerospace Medicine</a:t>
            </a:r>
          </a:p>
        </p:txBody>
      </p:sp>
      <p:sp>
        <p:nvSpPr>
          <p:cNvPr id="110595" name="Text Box 3"/>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47 of 71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12642" name="Rectangle 3"/>
          <p:cNvSpPr>
            <a:spLocks noGrp="1" noChangeArrowheads="1"/>
          </p:cNvSpPr>
          <p:nvPr>
            <p:ph type="body" idx="1"/>
          </p:nvPr>
        </p:nvSpPr>
        <p:spPr>
          <a:xfrm>
            <a:off x="1600200" y="2286000"/>
            <a:ext cx="9829800" cy="3733800"/>
          </a:xfrm>
          <a:solidFill>
            <a:srgbClr val="00B0F0">
              <a:alpha val="0"/>
            </a:srgbClr>
          </a:solidFill>
        </p:spPr>
        <p:txBody>
          <a:bodyPr/>
          <a:lstStyle/>
          <a:p>
            <a:pPr eaLnBrk="1" hangingPunct="1"/>
            <a:r>
              <a:rPr lang="en-GB" dirty="0"/>
              <a:t>Screen aviators, astronauts, air traffic control personnel for risk of sudden incapacitation or degradation in skills</a:t>
            </a:r>
          </a:p>
          <a:p>
            <a:pPr eaLnBrk="1" hangingPunct="1"/>
            <a:r>
              <a:rPr lang="en-GB" dirty="0"/>
              <a:t>Applies to all areas of medicine</a:t>
            </a:r>
          </a:p>
          <a:p>
            <a:pPr eaLnBrk="1" hangingPunct="1"/>
            <a:r>
              <a:rPr lang="en-US" dirty="0"/>
              <a:t>Applies to all types of aviators, i.e. military, commercial pilots, private pilots, and flight crew</a:t>
            </a:r>
          </a:p>
          <a:p>
            <a:pPr lvl="2" eaLnBrk="1" hangingPunct="1">
              <a:buFontTx/>
              <a:buNone/>
            </a:pPr>
            <a:endParaRPr lang="en-US" sz="2800" dirty="0"/>
          </a:p>
        </p:txBody>
      </p:sp>
      <p:sp>
        <p:nvSpPr>
          <p:cNvPr id="112644"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48 of 71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14690" name="Rectangle 3"/>
          <p:cNvSpPr>
            <a:spLocks noGrp="1" noChangeArrowheads="1"/>
          </p:cNvSpPr>
          <p:nvPr>
            <p:ph type="body" idx="1"/>
          </p:nvPr>
        </p:nvSpPr>
        <p:spPr>
          <a:xfrm>
            <a:off x="1524000" y="1905000"/>
            <a:ext cx="9982200" cy="4343400"/>
          </a:xfrm>
          <a:solidFill>
            <a:srgbClr val="00B0F0">
              <a:alpha val="0"/>
            </a:srgbClr>
          </a:solidFill>
        </p:spPr>
        <p:txBody>
          <a:bodyPr/>
          <a:lstStyle/>
          <a:p>
            <a:pPr algn="ctr" eaLnBrk="1" hangingPunct="1">
              <a:buFontTx/>
              <a:buNone/>
            </a:pPr>
            <a:r>
              <a:rPr lang="en-US" b="1" dirty="0"/>
              <a:t>Medical Standards</a:t>
            </a:r>
          </a:p>
          <a:p>
            <a:pPr lvl="1" eaLnBrk="1" hangingPunct="1">
              <a:buFont typeface="Arial" charset="0"/>
              <a:buChar char="•"/>
            </a:pPr>
            <a:r>
              <a:rPr lang="en-US" dirty="0"/>
              <a:t>Civilian standards (i.e. FAA, NASA, EASA) and military standards (Air Force, Navy, Army) may differ due to different aircraft, mission requirements, and operating environments. Examples include:</a:t>
            </a:r>
          </a:p>
          <a:p>
            <a:pPr lvl="2" eaLnBrk="1" hangingPunct="1"/>
            <a:r>
              <a:rPr lang="en-US" sz="2000" dirty="0"/>
              <a:t>Type of aircraft - Multi-crew Aircraft vs. Single Seat Fighter Jet</a:t>
            </a:r>
          </a:p>
          <a:p>
            <a:pPr lvl="2" eaLnBrk="1" hangingPunct="1"/>
            <a:r>
              <a:rPr lang="en-US" sz="2000" dirty="0"/>
              <a:t>Type of Operation/Environment</a:t>
            </a:r>
          </a:p>
          <a:p>
            <a:pPr lvl="3" eaLnBrk="1" hangingPunct="1">
              <a:buFont typeface="Arial" charset="0"/>
              <a:buChar char="•"/>
            </a:pPr>
            <a:r>
              <a:rPr lang="en-US" dirty="0"/>
              <a:t>Recreational vs. Airline Transport Operations</a:t>
            </a:r>
          </a:p>
          <a:p>
            <a:pPr lvl="3" eaLnBrk="1" hangingPunct="1">
              <a:buFont typeface="Arial" charset="0"/>
              <a:buChar char="•"/>
            </a:pPr>
            <a:r>
              <a:rPr lang="en-US" dirty="0"/>
              <a:t>Wartime, Remote environments</a:t>
            </a:r>
          </a:p>
          <a:p>
            <a:pPr lvl="1" eaLnBrk="1" hangingPunct="1">
              <a:buFont typeface="Arial" charset="0"/>
              <a:buChar char="•"/>
            </a:pPr>
            <a:r>
              <a:rPr lang="en-US" dirty="0"/>
              <a:t>Initial selection vs. Maintenance of Standard</a:t>
            </a:r>
          </a:p>
          <a:p>
            <a:pPr lvl="1" eaLnBrk="1" hangingPunct="1"/>
            <a:endParaRPr lang="en-US" sz="3200" dirty="0"/>
          </a:p>
        </p:txBody>
      </p:sp>
      <p:sp>
        <p:nvSpPr>
          <p:cNvPr id="11469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49 of 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3600" b="1"/>
              <a:t>Aerospace Medicine Practitioners</a:t>
            </a:r>
          </a:p>
        </p:txBody>
      </p:sp>
      <p:sp>
        <p:nvSpPr>
          <p:cNvPr id="22530" name="Content Placeholder 2"/>
          <p:cNvSpPr>
            <a:spLocks noGrp="1"/>
          </p:cNvSpPr>
          <p:nvPr>
            <p:ph idx="1"/>
          </p:nvPr>
        </p:nvSpPr>
        <p:spPr>
          <a:xfrm>
            <a:off x="1981200" y="1752600"/>
            <a:ext cx="8229600" cy="4343400"/>
          </a:xfrm>
          <a:solidFill>
            <a:srgbClr val="92D050">
              <a:alpha val="0"/>
            </a:srgbClr>
          </a:solidFill>
        </p:spPr>
        <p:txBody>
          <a:bodyPr/>
          <a:lstStyle/>
          <a:p>
            <a:pPr eaLnBrk="1" hangingPunct="1"/>
            <a:r>
              <a:rPr lang="en-US" sz="2800" dirty="0"/>
              <a:t>Address needs of all who work, recreate, and travel in the air, sea, and space</a:t>
            </a:r>
          </a:p>
          <a:p>
            <a:pPr eaLnBrk="1" hangingPunct="1"/>
            <a:r>
              <a:rPr lang="en-US" sz="2800" dirty="0"/>
              <a:t>Trained in medicine, with special knowledge of operating in extreme environments of flight, undersea, and space</a:t>
            </a:r>
          </a:p>
          <a:p>
            <a:pPr eaLnBrk="1" hangingPunct="1"/>
            <a:r>
              <a:rPr lang="en-US" sz="2800" dirty="0"/>
              <a:t>Uniquely equipped to make decisions on selection and retention of aviators, divers, and space mission and space flight participants.</a:t>
            </a:r>
          </a:p>
        </p:txBody>
      </p:sp>
      <p:sp>
        <p:nvSpPr>
          <p:cNvPr id="2253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 of 71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038600" y="228600"/>
            <a:ext cx="6324600" cy="1219200"/>
          </a:xfrm>
        </p:spPr>
        <p:txBody>
          <a:bodyPr/>
          <a:lstStyle/>
          <a:p>
            <a:pPr algn="l" eaLnBrk="1" hangingPunct="1"/>
            <a:r>
              <a:rPr lang="en-US" sz="3200" dirty="0"/>
              <a:t>Fitness for Duty &amp; Return to Flight Status: Multisystem Approach</a:t>
            </a:r>
          </a:p>
        </p:txBody>
      </p:sp>
      <p:sp>
        <p:nvSpPr>
          <p:cNvPr id="116738" name="Content Placeholder 2"/>
          <p:cNvSpPr>
            <a:spLocks noGrp="1"/>
          </p:cNvSpPr>
          <p:nvPr>
            <p:ph idx="1"/>
          </p:nvPr>
        </p:nvSpPr>
        <p:spPr>
          <a:xfrm>
            <a:off x="1981200" y="1981200"/>
            <a:ext cx="8229600" cy="4191000"/>
          </a:xfrm>
          <a:solidFill>
            <a:srgbClr val="00B0F0">
              <a:alpha val="0"/>
            </a:srgbClr>
          </a:solidFill>
        </p:spPr>
        <p:txBody>
          <a:bodyPr/>
          <a:lstStyle/>
          <a:p>
            <a:pPr algn="ctr" eaLnBrk="1" hangingPunct="1">
              <a:buFontTx/>
              <a:buNone/>
            </a:pPr>
            <a:r>
              <a:rPr lang="en-US" dirty="0"/>
              <a:t>Cardiology</a:t>
            </a:r>
          </a:p>
          <a:p>
            <a:pPr algn="ctr" eaLnBrk="1" hangingPunct="1">
              <a:buFontTx/>
              <a:buNone/>
            </a:pPr>
            <a:r>
              <a:rPr lang="en-US" dirty="0"/>
              <a:t>Pulmonology</a:t>
            </a:r>
          </a:p>
          <a:p>
            <a:pPr algn="ctr" eaLnBrk="1" hangingPunct="1">
              <a:buFontTx/>
              <a:buNone/>
            </a:pPr>
            <a:r>
              <a:rPr lang="en-US" dirty="0"/>
              <a:t>Ophthalmology</a:t>
            </a:r>
          </a:p>
          <a:p>
            <a:pPr algn="ctr" eaLnBrk="1" hangingPunct="1">
              <a:buFontTx/>
              <a:buNone/>
            </a:pPr>
            <a:r>
              <a:rPr lang="en-US" dirty="0"/>
              <a:t>Otolaryngology</a:t>
            </a:r>
          </a:p>
          <a:p>
            <a:pPr algn="ctr" eaLnBrk="1" hangingPunct="1">
              <a:buFontTx/>
              <a:buNone/>
            </a:pPr>
            <a:r>
              <a:rPr lang="en-US" dirty="0"/>
              <a:t>Psychiatry and Psychology</a:t>
            </a:r>
          </a:p>
          <a:p>
            <a:pPr algn="ctr" eaLnBrk="1" hangingPunct="1">
              <a:buFontTx/>
              <a:buNone/>
            </a:pPr>
            <a:r>
              <a:rPr lang="en-US" dirty="0"/>
              <a:t>Neurology</a:t>
            </a:r>
          </a:p>
          <a:p>
            <a:pPr algn="ctr" eaLnBrk="1" hangingPunct="1">
              <a:buFontTx/>
              <a:buNone/>
            </a:pPr>
            <a:r>
              <a:rPr lang="en-US" dirty="0"/>
              <a:t>Other Conditions</a:t>
            </a:r>
          </a:p>
          <a:p>
            <a:pPr eaLnBrk="1" hangingPunct="1"/>
            <a:endParaRPr lang="en-US" dirty="0"/>
          </a:p>
        </p:txBody>
      </p:sp>
      <p:sp>
        <p:nvSpPr>
          <p:cNvPr id="11674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50 of 71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18786" name="Content Placeholder 2"/>
          <p:cNvSpPr>
            <a:spLocks noGrp="1"/>
          </p:cNvSpPr>
          <p:nvPr>
            <p:ph sz="half" idx="1"/>
          </p:nvPr>
        </p:nvSpPr>
        <p:spPr>
          <a:xfrm>
            <a:off x="1981200" y="2057400"/>
            <a:ext cx="9372600" cy="4343400"/>
          </a:xfrm>
          <a:solidFill>
            <a:srgbClr val="00B0F0">
              <a:alpha val="0"/>
            </a:srgbClr>
          </a:solidFill>
        </p:spPr>
        <p:txBody>
          <a:bodyPr/>
          <a:lstStyle/>
          <a:p>
            <a:pPr algn="ctr" eaLnBrk="1" hangingPunct="1">
              <a:buFontTx/>
              <a:buNone/>
            </a:pPr>
            <a:r>
              <a:rPr lang="en-US" sz="3200" b="1" dirty="0"/>
              <a:t>Cardiology</a:t>
            </a:r>
          </a:p>
          <a:p>
            <a:pPr lvl="1" eaLnBrk="1" hangingPunct="1">
              <a:buFontTx/>
              <a:buNone/>
            </a:pPr>
            <a:r>
              <a:rPr lang="en-US" dirty="0"/>
              <a:t>	Assessment  important to mitigate risk of sudden/ subtle incapacitation in aviation and space travel</a:t>
            </a:r>
          </a:p>
          <a:p>
            <a:pPr lvl="1" eaLnBrk="1" hangingPunct="1">
              <a:buFontTx/>
              <a:buNone/>
            </a:pPr>
            <a:r>
              <a:rPr lang="en-US" sz="1400" dirty="0"/>
              <a:t>         </a:t>
            </a:r>
          </a:p>
          <a:p>
            <a:pPr lvl="2" eaLnBrk="1" hangingPunct="1"/>
            <a:r>
              <a:rPr lang="en-US" sz="2400" dirty="0"/>
              <a:t>Arrhythmias</a:t>
            </a:r>
          </a:p>
          <a:p>
            <a:pPr lvl="2" eaLnBrk="1" hangingPunct="1"/>
            <a:r>
              <a:rPr lang="en-US" sz="2400" dirty="0"/>
              <a:t>Coronary disease</a:t>
            </a:r>
          </a:p>
          <a:p>
            <a:pPr lvl="2" eaLnBrk="1" hangingPunct="1"/>
            <a:r>
              <a:rPr lang="en-US" sz="2400" dirty="0" err="1"/>
              <a:t>Valvular</a:t>
            </a:r>
            <a:r>
              <a:rPr lang="en-US" sz="2400" dirty="0"/>
              <a:t> disease</a:t>
            </a:r>
          </a:p>
          <a:p>
            <a:pPr lvl="2" eaLnBrk="1" hangingPunct="1"/>
            <a:r>
              <a:rPr lang="en-US" sz="2400" dirty="0"/>
              <a:t>Syncope</a:t>
            </a:r>
          </a:p>
          <a:p>
            <a:pPr lvl="2" eaLnBrk="1" hangingPunct="1"/>
            <a:r>
              <a:rPr lang="en-US" sz="2400" dirty="0"/>
              <a:t>Pacemakers</a:t>
            </a:r>
          </a:p>
          <a:p>
            <a:pPr eaLnBrk="1" hangingPunct="1"/>
            <a:endParaRPr lang="en-US" sz="3200" dirty="0"/>
          </a:p>
        </p:txBody>
      </p:sp>
      <p:sp>
        <p:nvSpPr>
          <p:cNvPr id="118790"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51 of 71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0834" name="Rectangle 3"/>
          <p:cNvSpPr>
            <a:spLocks noGrp="1" noChangeArrowheads="1"/>
          </p:cNvSpPr>
          <p:nvPr>
            <p:ph sz="half" idx="1"/>
          </p:nvPr>
        </p:nvSpPr>
        <p:spPr>
          <a:xfrm>
            <a:off x="1752600" y="1981200"/>
            <a:ext cx="9829800" cy="4343400"/>
          </a:xfrm>
          <a:solidFill>
            <a:srgbClr val="00B0F0">
              <a:alpha val="0"/>
            </a:srgbClr>
          </a:solidFill>
        </p:spPr>
        <p:txBody>
          <a:bodyPr/>
          <a:lstStyle/>
          <a:p>
            <a:pPr lvl="1" algn="ctr" eaLnBrk="1" hangingPunct="1">
              <a:buFontTx/>
              <a:buNone/>
            </a:pPr>
            <a:r>
              <a:rPr lang="en-US" sz="2800" b="1" dirty="0" err="1"/>
              <a:t>Pulmonology</a:t>
            </a:r>
            <a:endParaRPr lang="en-US" sz="2800" b="1" dirty="0"/>
          </a:p>
          <a:p>
            <a:pPr eaLnBrk="1" hangingPunct="1"/>
            <a:r>
              <a:rPr lang="en-US" dirty="0"/>
              <a:t>Trapped gas (like </a:t>
            </a:r>
            <a:r>
              <a:rPr lang="en-US" dirty="0" err="1"/>
              <a:t>bullae</a:t>
            </a:r>
            <a:r>
              <a:rPr lang="en-US" dirty="0"/>
              <a:t>, for example) increase risk of </a:t>
            </a:r>
            <a:r>
              <a:rPr lang="en-US" dirty="0" err="1"/>
              <a:t>barotrauma</a:t>
            </a:r>
            <a:r>
              <a:rPr lang="en-US" dirty="0"/>
              <a:t> with changes in pressure</a:t>
            </a:r>
          </a:p>
          <a:p>
            <a:pPr eaLnBrk="1" hangingPunct="1"/>
            <a:r>
              <a:rPr lang="en-US" dirty="0"/>
              <a:t>Lung disease leading to hypoxia under hypobaric conditions may increase need for oxygen in flight and impact safety</a:t>
            </a:r>
          </a:p>
          <a:p>
            <a:pPr eaLnBrk="1" hangingPunct="1"/>
            <a:r>
              <a:rPr lang="en-US" dirty="0"/>
              <a:t>Sleep apnea and resulting fatigue can impact                           aviation safety</a:t>
            </a:r>
          </a:p>
          <a:p>
            <a:pPr eaLnBrk="1" hangingPunct="1"/>
            <a:endParaRPr lang="en-US" sz="3200" dirty="0"/>
          </a:p>
        </p:txBody>
      </p:sp>
      <p:sp>
        <p:nvSpPr>
          <p:cNvPr id="120837"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52 of 71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2971800" y="381000"/>
            <a:ext cx="8610600" cy="990600"/>
          </a:xfrm>
        </p:spPr>
        <p:txBody>
          <a:bodyPr/>
          <a:lstStyle/>
          <a:p>
            <a:pPr eaLnBrk="1" hangingPunct="1"/>
            <a:r>
              <a:rPr lang="en-US" sz="3600" dirty="0"/>
              <a:t>Fitness for Duty &amp; Return to Flight Status</a:t>
            </a:r>
          </a:p>
        </p:txBody>
      </p:sp>
      <p:sp>
        <p:nvSpPr>
          <p:cNvPr id="122882" name="Rectangle 3"/>
          <p:cNvSpPr>
            <a:spLocks noGrp="1" noChangeArrowheads="1"/>
          </p:cNvSpPr>
          <p:nvPr>
            <p:ph sz="half" idx="1"/>
          </p:nvPr>
        </p:nvSpPr>
        <p:spPr>
          <a:xfrm>
            <a:off x="990600" y="2362200"/>
            <a:ext cx="5486400" cy="3124200"/>
          </a:xfrm>
          <a:solidFill>
            <a:srgbClr val="00B0F0">
              <a:alpha val="0"/>
            </a:srgbClr>
          </a:solidFill>
        </p:spPr>
        <p:txBody>
          <a:bodyPr/>
          <a:lstStyle/>
          <a:p>
            <a:pPr eaLnBrk="1" hangingPunct="1">
              <a:lnSpc>
                <a:spcPct val="80000"/>
              </a:lnSpc>
            </a:pPr>
            <a:r>
              <a:rPr lang="en-US" sz="2600" dirty="0"/>
              <a:t>Distant, Intermediate &amp; Near Vision</a:t>
            </a:r>
          </a:p>
          <a:p>
            <a:pPr eaLnBrk="1" hangingPunct="1">
              <a:lnSpc>
                <a:spcPct val="80000"/>
              </a:lnSpc>
            </a:pPr>
            <a:r>
              <a:rPr lang="en-GB" dirty="0"/>
              <a:t>Target acquisition (less important with modern weapons)</a:t>
            </a:r>
          </a:p>
          <a:p>
            <a:pPr lvl="1" eaLnBrk="1" hangingPunct="1">
              <a:lnSpc>
                <a:spcPct val="80000"/>
              </a:lnSpc>
              <a:buFont typeface="Arial" charset="0"/>
              <a:buChar char="•"/>
            </a:pPr>
            <a:r>
              <a:rPr lang="en-GB" dirty="0"/>
              <a:t>Ability to safely operate the aircraft</a:t>
            </a:r>
          </a:p>
          <a:p>
            <a:pPr lvl="1" eaLnBrk="1" hangingPunct="1">
              <a:lnSpc>
                <a:spcPct val="80000"/>
              </a:lnSpc>
              <a:buFont typeface="Arial" charset="0"/>
              <a:buChar char="•"/>
            </a:pPr>
            <a:r>
              <a:rPr lang="en-GB" dirty="0"/>
              <a:t>See and be seen in visual flight rules (VFR)</a:t>
            </a:r>
            <a:endParaRPr lang="en-US" dirty="0"/>
          </a:p>
          <a:p>
            <a:pPr eaLnBrk="1" hangingPunct="1">
              <a:lnSpc>
                <a:spcPct val="80000"/>
              </a:lnSpc>
            </a:pPr>
            <a:r>
              <a:rPr lang="en-US" sz="2600" dirty="0"/>
              <a:t>Color Vision</a:t>
            </a:r>
          </a:p>
          <a:p>
            <a:pPr lvl="1" eaLnBrk="1" hangingPunct="1">
              <a:lnSpc>
                <a:spcPct val="80000"/>
              </a:lnSpc>
              <a:buFont typeface="Arial" charset="0"/>
              <a:buChar char="•"/>
            </a:pPr>
            <a:r>
              <a:rPr lang="en-GB" dirty="0"/>
              <a:t>Instrument displays</a:t>
            </a:r>
            <a:endParaRPr lang="en-US" dirty="0"/>
          </a:p>
        </p:txBody>
      </p:sp>
      <p:sp>
        <p:nvSpPr>
          <p:cNvPr id="122883" name="Content Placeholder 3"/>
          <p:cNvSpPr>
            <a:spLocks noGrp="1"/>
          </p:cNvSpPr>
          <p:nvPr>
            <p:ph sz="half" idx="2"/>
          </p:nvPr>
        </p:nvSpPr>
        <p:spPr>
          <a:xfrm>
            <a:off x="6172200" y="2362200"/>
            <a:ext cx="4038600" cy="3581400"/>
          </a:xfrm>
          <a:solidFill>
            <a:srgbClr val="00B0F0">
              <a:alpha val="0"/>
            </a:srgbClr>
          </a:solidFill>
        </p:spPr>
        <p:txBody>
          <a:bodyPr/>
          <a:lstStyle/>
          <a:p>
            <a:pPr eaLnBrk="1" hangingPunct="1">
              <a:lnSpc>
                <a:spcPct val="80000"/>
              </a:lnSpc>
            </a:pPr>
            <a:r>
              <a:rPr lang="en-US" sz="2600" dirty="0"/>
              <a:t>Depth perception and stereopsis</a:t>
            </a:r>
          </a:p>
          <a:p>
            <a:pPr lvl="1" eaLnBrk="1" hangingPunct="1">
              <a:lnSpc>
                <a:spcPct val="80000"/>
              </a:lnSpc>
              <a:buFont typeface="Arial" charset="0"/>
              <a:buChar char="•"/>
            </a:pPr>
            <a:r>
              <a:rPr lang="en-GB" dirty="0"/>
              <a:t>Terrain avoidance</a:t>
            </a:r>
          </a:p>
          <a:p>
            <a:pPr lvl="1" eaLnBrk="1" hangingPunct="1">
              <a:lnSpc>
                <a:spcPct val="80000"/>
              </a:lnSpc>
              <a:buFont typeface="Arial" charset="0"/>
              <a:buChar char="•"/>
            </a:pPr>
            <a:r>
              <a:rPr lang="en-GB" dirty="0"/>
              <a:t>Landing</a:t>
            </a:r>
            <a:endParaRPr lang="en-US" dirty="0"/>
          </a:p>
          <a:p>
            <a:pPr eaLnBrk="1" hangingPunct="1">
              <a:lnSpc>
                <a:spcPct val="80000"/>
              </a:lnSpc>
            </a:pPr>
            <a:r>
              <a:rPr lang="en-US" sz="2600" dirty="0"/>
              <a:t>Maintenance of visual acuity</a:t>
            </a:r>
          </a:p>
          <a:p>
            <a:pPr lvl="1" eaLnBrk="1" hangingPunct="1">
              <a:lnSpc>
                <a:spcPct val="80000"/>
              </a:lnSpc>
              <a:buFont typeface="Arial" charset="0"/>
              <a:buChar char="•"/>
            </a:pPr>
            <a:r>
              <a:rPr lang="en-US" dirty="0"/>
              <a:t>Refractive surgery</a:t>
            </a:r>
          </a:p>
          <a:p>
            <a:pPr lvl="1" eaLnBrk="1" hangingPunct="1">
              <a:lnSpc>
                <a:spcPct val="80000"/>
              </a:lnSpc>
              <a:buFont typeface="Arial" charset="0"/>
              <a:buChar char="•"/>
            </a:pPr>
            <a:r>
              <a:rPr lang="en-US" dirty="0"/>
              <a:t>Refractive correction with glasses /contact lenses</a:t>
            </a:r>
          </a:p>
          <a:p>
            <a:pPr lvl="3" eaLnBrk="1" hangingPunct="1">
              <a:lnSpc>
                <a:spcPct val="80000"/>
              </a:lnSpc>
            </a:pPr>
            <a:endParaRPr lang="en-US" dirty="0"/>
          </a:p>
          <a:p>
            <a:pPr eaLnBrk="1" hangingPunct="1"/>
            <a:endParaRPr lang="en-US" dirty="0"/>
          </a:p>
        </p:txBody>
      </p:sp>
      <p:sp>
        <p:nvSpPr>
          <p:cNvPr id="122884" name="TextBox 4"/>
          <p:cNvSpPr txBox="1">
            <a:spLocks noChangeArrowheads="1"/>
          </p:cNvSpPr>
          <p:nvPr/>
        </p:nvSpPr>
        <p:spPr bwMode="auto">
          <a:xfrm>
            <a:off x="3581400" y="1219200"/>
            <a:ext cx="5638800" cy="1441450"/>
          </a:xfrm>
          <a:prstGeom prst="rect">
            <a:avLst/>
          </a:prstGeom>
          <a:noFill/>
          <a:ln w="9525">
            <a:noFill/>
            <a:miter lim="800000"/>
            <a:headEnd/>
            <a:tailEnd/>
          </a:ln>
        </p:spPr>
        <p:txBody>
          <a:bodyPr>
            <a:spAutoFit/>
          </a:bodyPr>
          <a:lstStyle/>
          <a:p>
            <a:pPr>
              <a:lnSpc>
                <a:spcPct val="80000"/>
              </a:lnSpc>
              <a:spcBef>
                <a:spcPct val="0"/>
              </a:spcBef>
            </a:pPr>
            <a:endParaRPr lang="en-US" b="0" dirty="0">
              <a:solidFill>
                <a:schemeClr val="tx1"/>
              </a:solidFill>
            </a:endParaRPr>
          </a:p>
          <a:p>
            <a:pPr>
              <a:lnSpc>
                <a:spcPct val="80000"/>
              </a:lnSpc>
              <a:spcBef>
                <a:spcPct val="0"/>
              </a:spcBef>
            </a:pPr>
            <a:r>
              <a:rPr lang="en-US" sz="2800" dirty="0">
                <a:solidFill>
                  <a:schemeClr val="tx1"/>
                </a:solidFill>
              </a:rPr>
              <a:t>Ophthalmology</a:t>
            </a:r>
          </a:p>
          <a:p>
            <a:pPr>
              <a:lnSpc>
                <a:spcPct val="80000"/>
              </a:lnSpc>
              <a:spcBef>
                <a:spcPct val="0"/>
              </a:spcBef>
            </a:pPr>
            <a:r>
              <a:rPr lang="en-US" i="1" dirty="0">
                <a:solidFill>
                  <a:schemeClr val="tx1"/>
                </a:solidFill>
              </a:rPr>
              <a:t>Importance of Vision in Aviation</a:t>
            </a:r>
          </a:p>
          <a:p>
            <a:pPr>
              <a:lnSpc>
                <a:spcPct val="80000"/>
              </a:lnSpc>
              <a:spcBef>
                <a:spcPct val="0"/>
              </a:spcBef>
            </a:pPr>
            <a:endParaRPr lang="en-US" b="0" dirty="0">
              <a:solidFill>
                <a:schemeClr val="tx1"/>
              </a:solidFill>
            </a:endParaRPr>
          </a:p>
          <a:p>
            <a:pPr algn="l">
              <a:lnSpc>
                <a:spcPct val="100000"/>
              </a:lnSpc>
              <a:spcBef>
                <a:spcPct val="0"/>
              </a:spcBef>
            </a:pPr>
            <a:endParaRPr lang="en-US" sz="1800" b="0" dirty="0">
              <a:solidFill>
                <a:schemeClr val="tx1"/>
              </a:solidFill>
            </a:endParaRPr>
          </a:p>
        </p:txBody>
      </p:sp>
      <p:sp>
        <p:nvSpPr>
          <p:cNvPr id="122886"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53 of 71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24930" name="Rectangle 3"/>
          <p:cNvSpPr>
            <a:spLocks noGrp="1" noChangeArrowheads="1"/>
          </p:cNvSpPr>
          <p:nvPr>
            <p:ph type="body" idx="1"/>
          </p:nvPr>
        </p:nvSpPr>
        <p:spPr>
          <a:xfrm>
            <a:off x="1981200" y="2362200"/>
            <a:ext cx="8229600" cy="3810000"/>
          </a:xfrm>
          <a:solidFill>
            <a:srgbClr val="00B0F0">
              <a:alpha val="0"/>
            </a:srgbClr>
          </a:solidFill>
        </p:spPr>
        <p:txBody>
          <a:bodyPr/>
          <a:lstStyle/>
          <a:p>
            <a:pPr algn="ctr" eaLnBrk="1" hangingPunct="1">
              <a:buFontTx/>
              <a:buNone/>
            </a:pPr>
            <a:r>
              <a:rPr lang="en-US" sz="4000" b="1" dirty="0"/>
              <a:t>Otolaryngology: Key Issues</a:t>
            </a:r>
          </a:p>
          <a:p>
            <a:pPr lvl="1" eaLnBrk="1" hangingPunct="1">
              <a:buFont typeface="Arial" charset="0"/>
              <a:buChar char="•"/>
            </a:pPr>
            <a:r>
              <a:rPr lang="en-US" dirty="0"/>
              <a:t>Hearing and hearing protection</a:t>
            </a:r>
          </a:p>
          <a:p>
            <a:pPr lvl="1" eaLnBrk="1" hangingPunct="1">
              <a:buFont typeface="Arial" charset="0"/>
              <a:buChar char="•"/>
            </a:pPr>
            <a:r>
              <a:rPr lang="en-US" dirty="0"/>
              <a:t>Vestibular system</a:t>
            </a:r>
          </a:p>
          <a:p>
            <a:pPr lvl="1" eaLnBrk="1" hangingPunct="1">
              <a:buFont typeface="Arial" charset="0"/>
              <a:buChar char="•"/>
            </a:pPr>
            <a:r>
              <a:rPr lang="en-GB" dirty="0" err="1"/>
              <a:t>Barotrauma</a:t>
            </a:r>
            <a:r>
              <a:rPr lang="en-GB" dirty="0"/>
              <a:t> due to trapped gas in sinus and ear cavities</a:t>
            </a:r>
            <a:endParaRPr lang="en-US" dirty="0"/>
          </a:p>
        </p:txBody>
      </p:sp>
      <p:sp>
        <p:nvSpPr>
          <p:cNvPr id="12493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54 of 71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3048000" y="381000"/>
            <a:ext cx="8534400" cy="990600"/>
          </a:xfrm>
        </p:spPr>
        <p:txBody>
          <a:bodyPr/>
          <a:lstStyle/>
          <a:p>
            <a:pPr eaLnBrk="1" hangingPunct="1"/>
            <a:r>
              <a:rPr lang="en-US" sz="3600" dirty="0"/>
              <a:t>Fitness for Duty &amp; Return to Flight Status</a:t>
            </a:r>
          </a:p>
        </p:txBody>
      </p:sp>
      <p:sp>
        <p:nvSpPr>
          <p:cNvPr id="126978" name="Rectangle 3"/>
          <p:cNvSpPr>
            <a:spLocks noGrp="1" noChangeArrowheads="1"/>
          </p:cNvSpPr>
          <p:nvPr>
            <p:ph sz="half" idx="1"/>
          </p:nvPr>
        </p:nvSpPr>
        <p:spPr>
          <a:xfrm>
            <a:off x="1371600" y="2438400"/>
            <a:ext cx="4724400" cy="3962400"/>
          </a:xfrm>
          <a:solidFill>
            <a:srgbClr val="FFFF00">
              <a:alpha val="0"/>
            </a:srgbClr>
          </a:solidFill>
        </p:spPr>
        <p:txBody>
          <a:bodyPr/>
          <a:lstStyle/>
          <a:p>
            <a:pPr eaLnBrk="1" hangingPunct="1"/>
            <a:r>
              <a:rPr lang="en-US" sz="2400" dirty="0"/>
              <a:t>    The absence of significant psychiatric disease, including psychosis and personality disorders, is an important prerequisite to safe operation of aerospace systems</a:t>
            </a:r>
          </a:p>
          <a:p>
            <a:pPr lvl="3" algn="ctr" eaLnBrk="1" hangingPunct="1">
              <a:buFontTx/>
              <a:buNone/>
            </a:pPr>
            <a:r>
              <a:rPr lang="en-US" sz="2400" dirty="0"/>
              <a:t> </a:t>
            </a:r>
          </a:p>
        </p:txBody>
      </p:sp>
      <p:sp>
        <p:nvSpPr>
          <p:cNvPr id="126979" name="Content Placeholder 3"/>
          <p:cNvSpPr>
            <a:spLocks noGrp="1"/>
          </p:cNvSpPr>
          <p:nvPr>
            <p:ph sz="half" idx="2"/>
          </p:nvPr>
        </p:nvSpPr>
        <p:spPr>
          <a:xfrm>
            <a:off x="5943600" y="2438400"/>
            <a:ext cx="5486400" cy="3657600"/>
          </a:xfrm>
          <a:solidFill>
            <a:srgbClr val="FFFF00">
              <a:alpha val="0"/>
            </a:srgbClr>
          </a:solidFill>
        </p:spPr>
        <p:txBody>
          <a:bodyPr/>
          <a:lstStyle/>
          <a:p>
            <a:pPr eaLnBrk="1" hangingPunct="1"/>
            <a:r>
              <a:rPr lang="en-US" sz="2400" dirty="0"/>
              <a:t>Psychological and psychiatric factors important with long term isolation and in small groups (multi-crew aircraft)</a:t>
            </a:r>
          </a:p>
          <a:p>
            <a:pPr lvl="1" eaLnBrk="1" hangingPunct="1"/>
            <a:r>
              <a:rPr lang="en-US" sz="2200" dirty="0"/>
              <a:t>Long-duration spaceflight</a:t>
            </a:r>
          </a:p>
          <a:p>
            <a:pPr lvl="2" eaLnBrk="1" hangingPunct="1">
              <a:buFont typeface="Arial" charset="0"/>
              <a:buChar char="•"/>
            </a:pPr>
            <a:r>
              <a:rPr lang="en-US" dirty="0"/>
              <a:t>Exploration, Orbital</a:t>
            </a:r>
          </a:p>
          <a:p>
            <a:pPr lvl="1" eaLnBrk="1" hangingPunct="1"/>
            <a:r>
              <a:rPr lang="en-GB" sz="2200" dirty="0"/>
              <a:t>Commercial aircraft -  locked cockpit door</a:t>
            </a:r>
          </a:p>
          <a:p>
            <a:pPr lvl="1" eaLnBrk="1" hangingPunct="1"/>
            <a:r>
              <a:rPr lang="en-GB" sz="2200" dirty="0"/>
              <a:t>Commercial Spaceflight/Spaceflight participants</a:t>
            </a:r>
            <a:endParaRPr lang="en-US" dirty="0"/>
          </a:p>
        </p:txBody>
      </p:sp>
      <p:sp>
        <p:nvSpPr>
          <p:cNvPr id="126980" name="TextBox 4"/>
          <p:cNvSpPr txBox="1">
            <a:spLocks noChangeArrowheads="1"/>
          </p:cNvSpPr>
          <p:nvPr/>
        </p:nvSpPr>
        <p:spPr bwMode="auto">
          <a:xfrm>
            <a:off x="3657600" y="1371600"/>
            <a:ext cx="5029200" cy="457200"/>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400" dirty="0">
                <a:solidFill>
                  <a:schemeClr val="tx1"/>
                </a:solidFill>
              </a:rPr>
              <a:t>Psychology &amp; Psychiatry</a:t>
            </a:r>
          </a:p>
        </p:txBody>
      </p:sp>
      <p:sp>
        <p:nvSpPr>
          <p:cNvPr id="126982" name="Text Box 6"/>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55 of 71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2971800" y="381000"/>
            <a:ext cx="8610600" cy="1066801"/>
          </a:xfrm>
        </p:spPr>
        <p:txBody>
          <a:bodyPr/>
          <a:lstStyle/>
          <a:p>
            <a:pPr eaLnBrk="1" hangingPunct="1"/>
            <a:r>
              <a:rPr lang="en-US" sz="3600" dirty="0"/>
              <a:t>Fitness for Duty &amp; Return to Flight Status</a:t>
            </a:r>
          </a:p>
        </p:txBody>
      </p:sp>
      <p:sp>
        <p:nvSpPr>
          <p:cNvPr id="129026" name="Rectangle 3"/>
          <p:cNvSpPr>
            <a:spLocks noGrp="1" noChangeArrowheads="1"/>
          </p:cNvSpPr>
          <p:nvPr>
            <p:ph sz="half" idx="1"/>
          </p:nvPr>
        </p:nvSpPr>
        <p:spPr>
          <a:xfrm>
            <a:off x="1676400" y="2209800"/>
            <a:ext cx="4343400" cy="3505200"/>
          </a:xfrm>
          <a:solidFill>
            <a:srgbClr val="FFFF00">
              <a:alpha val="0"/>
            </a:srgbClr>
          </a:solidFill>
        </p:spPr>
        <p:txBody>
          <a:bodyPr/>
          <a:lstStyle/>
          <a:p>
            <a:pPr eaLnBrk="1" hangingPunct="1"/>
            <a:r>
              <a:rPr lang="en-US" sz="2400" dirty="0"/>
              <a:t>Neurological evaluations for flight fitness optimize safety and performance by focusing upon conditions with the potential to lead to sudden/subtle    incapacitation</a:t>
            </a:r>
          </a:p>
          <a:p>
            <a:pPr lvl="2" eaLnBrk="1" hangingPunct="1">
              <a:buFontTx/>
              <a:buNone/>
            </a:pPr>
            <a:endParaRPr lang="en-US" dirty="0"/>
          </a:p>
          <a:p>
            <a:pPr lvl="2" eaLnBrk="1" hangingPunct="1">
              <a:buFontTx/>
              <a:buNone/>
            </a:pPr>
            <a:endParaRPr lang="en-US" dirty="0"/>
          </a:p>
        </p:txBody>
      </p:sp>
      <p:sp>
        <p:nvSpPr>
          <p:cNvPr id="129027" name="Content Placeholder 5"/>
          <p:cNvSpPr>
            <a:spLocks noGrp="1"/>
          </p:cNvSpPr>
          <p:nvPr>
            <p:ph sz="half" idx="2"/>
          </p:nvPr>
        </p:nvSpPr>
        <p:spPr>
          <a:xfrm>
            <a:off x="6400800" y="2133600"/>
            <a:ext cx="5029200" cy="3505200"/>
          </a:xfrm>
          <a:solidFill>
            <a:srgbClr val="FFFF00">
              <a:alpha val="0"/>
            </a:srgbClr>
          </a:solidFill>
        </p:spPr>
        <p:txBody>
          <a:bodyPr/>
          <a:lstStyle/>
          <a:p>
            <a:pPr eaLnBrk="1" hangingPunct="1"/>
            <a:r>
              <a:rPr lang="en-US" sz="2400" dirty="0"/>
              <a:t>Seizures</a:t>
            </a:r>
          </a:p>
          <a:p>
            <a:pPr eaLnBrk="1" hangingPunct="1"/>
            <a:r>
              <a:rPr lang="en-US" sz="2400" dirty="0"/>
              <a:t>TIA &amp; Stroke</a:t>
            </a:r>
          </a:p>
          <a:p>
            <a:pPr eaLnBrk="1" hangingPunct="1"/>
            <a:r>
              <a:rPr lang="en-US" sz="2400" dirty="0"/>
              <a:t>Traumatic Brain Injury</a:t>
            </a:r>
          </a:p>
          <a:p>
            <a:pPr eaLnBrk="1" hangingPunct="1"/>
            <a:r>
              <a:rPr lang="en-US" sz="2400" dirty="0"/>
              <a:t>Unexplained Loss of Consciousness</a:t>
            </a:r>
          </a:p>
          <a:p>
            <a:pPr eaLnBrk="1" hangingPunct="1"/>
            <a:r>
              <a:rPr lang="en-US" sz="2400" dirty="0"/>
              <a:t>Intracranial Masses &amp; Cancers</a:t>
            </a:r>
          </a:p>
          <a:p>
            <a:pPr eaLnBrk="1" hangingPunct="1"/>
            <a:r>
              <a:rPr lang="en-US" sz="2400" dirty="0"/>
              <a:t>HIV &amp; AIDS</a:t>
            </a:r>
          </a:p>
          <a:p>
            <a:pPr eaLnBrk="1" hangingPunct="1"/>
            <a:r>
              <a:rPr lang="en-US" sz="2400" dirty="0"/>
              <a:t>Sleep Disorders</a:t>
            </a:r>
          </a:p>
          <a:p>
            <a:pPr eaLnBrk="1" hangingPunct="1"/>
            <a:r>
              <a:rPr lang="en-US" sz="2400" dirty="0"/>
              <a:t>Disqualifying Medications</a:t>
            </a:r>
          </a:p>
        </p:txBody>
      </p:sp>
      <p:sp>
        <p:nvSpPr>
          <p:cNvPr id="129028" name="TextBox 3"/>
          <p:cNvSpPr txBox="1">
            <a:spLocks noChangeArrowheads="1"/>
          </p:cNvSpPr>
          <p:nvPr/>
        </p:nvSpPr>
        <p:spPr bwMode="auto">
          <a:xfrm>
            <a:off x="4038600" y="1981200"/>
            <a:ext cx="3581400" cy="369888"/>
          </a:xfrm>
          <a:prstGeom prst="rect">
            <a:avLst/>
          </a:prstGeom>
          <a:noFill/>
          <a:ln w="9525">
            <a:noFill/>
            <a:miter lim="800000"/>
            <a:headEnd/>
            <a:tailEnd/>
          </a:ln>
        </p:spPr>
        <p:txBody>
          <a:bodyPr>
            <a:spAutoFit/>
          </a:bodyPr>
          <a:lstStyle/>
          <a:p>
            <a:pPr algn="l">
              <a:lnSpc>
                <a:spcPct val="100000"/>
              </a:lnSpc>
              <a:spcBef>
                <a:spcPct val="0"/>
              </a:spcBef>
            </a:pPr>
            <a:endParaRPr lang="en-US" sz="1800" b="0">
              <a:solidFill>
                <a:schemeClr val="tx1"/>
              </a:solidFill>
            </a:endParaRPr>
          </a:p>
        </p:txBody>
      </p:sp>
      <p:sp>
        <p:nvSpPr>
          <p:cNvPr id="129029" name="TextBox 4"/>
          <p:cNvSpPr txBox="1">
            <a:spLocks noChangeArrowheads="1"/>
          </p:cNvSpPr>
          <p:nvPr/>
        </p:nvSpPr>
        <p:spPr bwMode="auto">
          <a:xfrm>
            <a:off x="3429000" y="1447800"/>
            <a:ext cx="4648200" cy="519113"/>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800" b="0" dirty="0">
                <a:solidFill>
                  <a:schemeClr val="tx1"/>
                </a:solidFill>
              </a:rPr>
              <a:t>Neurology</a:t>
            </a:r>
          </a:p>
        </p:txBody>
      </p:sp>
      <p:sp>
        <p:nvSpPr>
          <p:cNvPr id="129031" name="Text Box 7"/>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56 of 71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3048000" y="381000"/>
            <a:ext cx="8534400" cy="990600"/>
          </a:xfrm>
        </p:spPr>
        <p:txBody>
          <a:bodyPr/>
          <a:lstStyle/>
          <a:p>
            <a:pPr eaLnBrk="1" hangingPunct="1"/>
            <a:r>
              <a:rPr lang="en-US" sz="3600" dirty="0"/>
              <a:t>Fitness for Duty &amp; Return to Flight Status</a:t>
            </a:r>
          </a:p>
        </p:txBody>
      </p:sp>
      <p:sp>
        <p:nvSpPr>
          <p:cNvPr id="131074" name="Rectangle 3"/>
          <p:cNvSpPr>
            <a:spLocks noGrp="1" noChangeArrowheads="1"/>
          </p:cNvSpPr>
          <p:nvPr>
            <p:ph sz="half" idx="1"/>
          </p:nvPr>
        </p:nvSpPr>
        <p:spPr>
          <a:xfrm>
            <a:off x="1981200" y="1981200"/>
            <a:ext cx="4038600" cy="3962400"/>
          </a:xfrm>
          <a:solidFill>
            <a:srgbClr val="FFFF00">
              <a:alpha val="0"/>
            </a:srgbClr>
          </a:solidFill>
        </p:spPr>
        <p:txBody>
          <a:bodyPr/>
          <a:lstStyle/>
          <a:p>
            <a:pPr eaLnBrk="1" hangingPunct="1"/>
            <a:r>
              <a:rPr lang="en-US" sz="2600" dirty="0"/>
              <a:t>Evaluation of any condition or treatment that may potentially</a:t>
            </a:r>
            <a:r>
              <a:rPr lang="en-US" dirty="0"/>
              <a:t>:</a:t>
            </a:r>
          </a:p>
          <a:p>
            <a:pPr lvl="1" eaLnBrk="1" hangingPunct="1"/>
            <a:r>
              <a:rPr lang="en-US" sz="2200" dirty="0"/>
              <a:t>Impact flight safety </a:t>
            </a:r>
          </a:p>
          <a:p>
            <a:pPr lvl="1" eaLnBrk="1" hangingPunct="1"/>
            <a:r>
              <a:rPr lang="en-US" sz="2200" dirty="0"/>
              <a:t>Influence crew performance in flight </a:t>
            </a:r>
          </a:p>
          <a:p>
            <a:pPr lvl="1" eaLnBrk="1" hangingPunct="1"/>
            <a:r>
              <a:rPr lang="en-US" sz="2200" dirty="0"/>
              <a:t>Influence behavior or cognitive processing </a:t>
            </a:r>
            <a:endParaRPr lang="en-GB" sz="2200" dirty="0"/>
          </a:p>
          <a:p>
            <a:pPr lvl="1" eaLnBrk="1" hangingPunct="1"/>
            <a:r>
              <a:rPr lang="en-US" sz="2200" dirty="0"/>
              <a:t>Lead to sudden/subtle incapacitation </a:t>
            </a:r>
          </a:p>
        </p:txBody>
      </p:sp>
      <p:sp>
        <p:nvSpPr>
          <p:cNvPr id="131075" name="Content Placeholder 3"/>
          <p:cNvSpPr>
            <a:spLocks noGrp="1"/>
          </p:cNvSpPr>
          <p:nvPr>
            <p:ph sz="half" idx="2"/>
          </p:nvPr>
        </p:nvSpPr>
        <p:spPr>
          <a:xfrm>
            <a:off x="6172200" y="1981200"/>
            <a:ext cx="4038600" cy="3505200"/>
          </a:xfrm>
          <a:solidFill>
            <a:srgbClr val="FFFF00">
              <a:alpha val="0"/>
            </a:srgbClr>
          </a:solidFill>
        </p:spPr>
        <p:txBody>
          <a:bodyPr/>
          <a:lstStyle/>
          <a:p>
            <a:pPr eaLnBrk="1" hangingPunct="1"/>
            <a:r>
              <a:rPr lang="en-GB" dirty="0"/>
              <a:t> </a:t>
            </a:r>
            <a:r>
              <a:rPr lang="en-GB" sz="2400" dirty="0"/>
              <a:t>Aerospace Practitioners Continuously Review Changing Medical Practices, Procedures, and Medications for Use in the Flight &amp; Space Environments</a:t>
            </a:r>
            <a:endParaRPr lang="en-US" sz="2400" dirty="0"/>
          </a:p>
          <a:p>
            <a:pPr eaLnBrk="1" hangingPunct="1"/>
            <a:endParaRPr lang="en-US" dirty="0"/>
          </a:p>
        </p:txBody>
      </p:sp>
      <p:sp>
        <p:nvSpPr>
          <p:cNvPr id="131076" name="TextBox 4"/>
          <p:cNvSpPr txBox="1">
            <a:spLocks noChangeArrowheads="1"/>
          </p:cNvSpPr>
          <p:nvPr/>
        </p:nvSpPr>
        <p:spPr bwMode="auto">
          <a:xfrm>
            <a:off x="3797300" y="2590800"/>
            <a:ext cx="4356100" cy="369888"/>
          </a:xfrm>
          <a:prstGeom prst="rect">
            <a:avLst/>
          </a:prstGeom>
          <a:noFill/>
          <a:ln w="9525">
            <a:noFill/>
            <a:miter lim="800000"/>
            <a:headEnd/>
            <a:tailEnd/>
          </a:ln>
        </p:spPr>
        <p:txBody>
          <a:bodyPr>
            <a:spAutoFit/>
          </a:bodyPr>
          <a:lstStyle/>
          <a:p>
            <a:pPr algn="l">
              <a:lnSpc>
                <a:spcPct val="100000"/>
              </a:lnSpc>
              <a:spcBef>
                <a:spcPct val="0"/>
              </a:spcBef>
            </a:pPr>
            <a:endParaRPr lang="en-US" sz="1800" b="0">
              <a:solidFill>
                <a:schemeClr val="tx1"/>
              </a:solidFill>
            </a:endParaRPr>
          </a:p>
        </p:txBody>
      </p:sp>
      <p:sp>
        <p:nvSpPr>
          <p:cNvPr id="131077" name="TextBox 5"/>
          <p:cNvSpPr txBox="1">
            <a:spLocks noChangeArrowheads="1"/>
          </p:cNvSpPr>
          <p:nvPr/>
        </p:nvSpPr>
        <p:spPr bwMode="auto">
          <a:xfrm>
            <a:off x="3505200" y="1447800"/>
            <a:ext cx="5486400" cy="830997"/>
          </a:xfrm>
          <a:prstGeom prst="rect">
            <a:avLst/>
          </a:prstGeom>
          <a:solidFill>
            <a:srgbClr val="00B0F0">
              <a:alpha val="0"/>
            </a:srgbClr>
          </a:solidFill>
          <a:ln w="9525">
            <a:noFill/>
            <a:miter lim="800000"/>
            <a:headEnd/>
            <a:tailEnd/>
          </a:ln>
        </p:spPr>
        <p:txBody>
          <a:bodyPr>
            <a:spAutoFit/>
          </a:bodyPr>
          <a:lstStyle/>
          <a:p>
            <a:pPr>
              <a:lnSpc>
                <a:spcPct val="100000"/>
              </a:lnSpc>
              <a:spcBef>
                <a:spcPct val="0"/>
              </a:spcBef>
            </a:pPr>
            <a:r>
              <a:rPr lang="en-US" sz="2400" dirty="0">
                <a:solidFill>
                  <a:schemeClr val="tx1"/>
                </a:solidFill>
              </a:rPr>
              <a:t>Other Medical &amp; Surgical Conditions</a:t>
            </a:r>
          </a:p>
          <a:p>
            <a:pPr algn="l">
              <a:lnSpc>
                <a:spcPct val="100000"/>
              </a:lnSpc>
              <a:spcBef>
                <a:spcPct val="0"/>
              </a:spcBef>
            </a:pPr>
            <a:endParaRPr lang="en-US" sz="2400" dirty="0">
              <a:solidFill>
                <a:srgbClr val="FFCC00"/>
              </a:solidFill>
            </a:endParaRPr>
          </a:p>
        </p:txBody>
      </p:sp>
      <p:sp>
        <p:nvSpPr>
          <p:cNvPr id="131079" name="Text Box 7"/>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57 of 71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038600" y="274638"/>
            <a:ext cx="6400800" cy="1143000"/>
          </a:xfrm>
        </p:spPr>
        <p:txBody>
          <a:bodyPr/>
          <a:lstStyle/>
          <a:p>
            <a:pPr eaLnBrk="1" hangingPunct="1"/>
            <a:r>
              <a:rPr lang="en-US" sz="3600"/>
              <a:t>Fitness for Duty &amp;</a:t>
            </a:r>
            <a:br>
              <a:rPr lang="en-US" sz="3600"/>
            </a:br>
            <a:r>
              <a:rPr lang="en-US" sz="3600"/>
              <a:t>Return to Flight Status</a:t>
            </a:r>
          </a:p>
        </p:txBody>
      </p:sp>
      <p:sp>
        <p:nvSpPr>
          <p:cNvPr id="133122" name="Rectangle 3"/>
          <p:cNvSpPr>
            <a:spLocks noGrp="1" noChangeArrowheads="1"/>
          </p:cNvSpPr>
          <p:nvPr>
            <p:ph type="body" idx="1"/>
          </p:nvPr>
        </p:nvSpPr>
        <p:spPr/>
        <p:txBody>
          <a:bodyPr/>
          <a:lstStyle/>
          <a:p>
            <a:pPr algn="ctr" eaLnBrk="1" hangingPunct="1">
              <a:buFontTx/>
              <a:buNone/>
            </a:pPr>
            <a:r>
              <a:rPr lang="en-US" dirty="0"/>
              <a:t>Health Maintenance of Aircrew</a:t>
            </a:r>
          </a:p>
          <a:p>
            <a:pPr algn="ctr" eaLnBrk="1" hangingPunct="1">
              <a:buFontTx/>
              <a:buNone/>
            </a:pPr>
            <a:r>
              <a:rPr lang="en-US" sz="2800" dirty="0"/>
              <a:t>Well-being: Interaction between physical, psychological and emotional factors</a:t>
            </a:r>
          </a:p>
          <a:p>
            <a:pPr lvl="1" eaLnBrk="1" hangingPunct="1">
              <a:buFont typeface="Arial" charset="0"/>
              <a:buChar char="•"/>
            </a:pPr>
            <a:r>
              <a:rPr lang="en-US" sz="2400" dirty="0"/>
              <a:t>Importance of regular crew rest cycles</a:t>
            </a:r>
          </a:p>
          <a:p>
            <a:pPr lvl="1" eaLnBrk="1" hangingPunct="1">
              <a:buFont typeface="Arial" charset="0"/>
              <a:buChar char="•"/>
            </a:pPr>
            <a:r>
              <a:rPr lang="en-US" sz="2400" dirty="0"/>
              <a:t>Importance of exercise and diet</a:t>
            </a:r>
          </a:p>
          <a:p>
            <a:pPr lvl="1" eaLnBrk="1" hangingPunct="1">
              <a:buFont typeface="Arial" charset="0"/>
              <a:buChar char="•"/>
            </a:pPr>
            <a:r>
              <a:rPr lang="en-US" sz="2400" dirty="0"/>
              <a:t>Importance of avoidance of self induced stressors, i.e., alcohol, nicotine, caffeine</a:t>
            </a:r>
          </a:p>
          <a:p>
            <a:pPr lvl="1" eaLnBrk="1" hangingPunct="1">
              <a:buFont typeface="Arial" charset="0"/>
              <a:buChar char="•"/>
            </a:pPr>
            <a:r>
              <a:rPr lang="en-US" sz="2400" dirty="0"/>
              <a:t>Importance of maintaining balance on life</a:t>
            </a:r>
          </a:p>
          <a:p>
            <a:pPr lvl="2" eaLnBrk="1" hangingPunct="1"/>
            <a:r>
              <a:rPr lang="en-US" dirty="0"/>
              <a:t>Work/family life</a:t>
            </a:r>
          </a:p>
          <a:p>
            <a:pPr eaLnBrk="1" hangingPunct="1"/>
            <a:endParaRPr lang="en-US" dirty="0"/>
          </a:p>
        </p:txBody>
      </p:sp>
      <p:sp>
        <p:nvSpPr>
          <p:cNvPr id="133124"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58 of 71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pPr eaLnBrk="1" hangingPunct="1"/>
            <a:r>
              <a:rPr lang="en-US" sz="3600"/>
              <a:t>Fitness for Duty &amp;</a:t>
            </a:r>
            <a:br>
              <a:rPr lang="en-US" sz="3600"/>
            </a:br>
            <a:r>
              <a:rPr lang="en-US" sz="3600"/>
              <a:t>Return to Flight Status</a:t>
            </a:r>
          </a:p>
        </p:txBody>
      </p:sp>
      <p:sp>
        <p:nvSpPr>
          <p:cNvPr id="135170" name="Rectangle 3"/>
          <p:cNvSpPr>
            <a:spLocks noGrp="1" noChangeArrowheads="1"/>
          </p:cNvSpPr>
          <p:nvPr>
            <p:ph type="body" idx="1"/>
          </p:nvPr>
        </p:nvSpPr>
        <p:spPr>
          <a:xfrm>
            <a:off x="1981200" y="2514600"/>
            <a:ext cx="8382000" cy="4343400"/>
          </a:xfrm>
          <a:solidFill>
            <a:schemeClr val="folHlink">
              <a:alpha val="0"/>
            </a:schemeClr>
          </a:solidFill>
        </p:spPr>
        <p:txBody>
          <a:bodyPr/>
          <a:lstStyle/>
          <a:p>
            <a:pPr algn="ctr" eaLnBrk="1" hangingPunct="1">
              <a:buFontTx/>
              <a:buNone/>
            </a:pPr>
            <a:r>
              <a:rPr lang="en-US" sz="2800" b="1"/>
              <a:t>Longitudinal Health &amp; Wellness Surveillance</a:t>
            </a:r>
          </a:p>
          <a:p>
            <a:pPr lvl="1" eaLnBrk="1" hangingPunct="1">
              <a:buFont typeface="Arial" charset="0"/>
              <a:buChar char="•"/>
            </a:pPr>
            <a:r>
              <a:rPr lang="en-US" sz="2400"/>
              <a:t>Ensure aircrew have long, safe, and productive careers</a:t>
            </a:r>
          </a:p>
          <a:p>
            <a:pPr lvl="1" eaLnBrk="1" hangingPunct="1">
              <a:buFont typeface="Arial" charset="0"/>
              <a:buChar char="•"/>
            </a:pPr>
            <a:r>
              <a:rPr lang="en-US" sz="2400"/>
              <a:t>Measure and evaluate emerging occupational risks/exposures or environmental threats</a:t>
            </a:r>
          </a:p>
        </p:txBody>
      </p:sp>
      <p:sp>
        <p:nvSpPr>
          <p:cNvPr id="13517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59 of 71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3600" b="1"/>
              <a:t>Aerospace Medicine Practitioners</a:t>
            </a:r>
          </a:p>
        </p:txBody>
      </p:sp>
      <p:sp>
        <p:nvSpPr>
          <p:cNvPr id="24580"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 of 71</a:t>
            </a:r>
          </a:p>
        </p:txBody>
      </p:sp>
      <p:graphicFrame>
        <p:nvGraphicFramePr>
          <p:cNvPr id="2" name="Diagram 1">
            <a:extLst>
              <a:ext uri="{FF2B5EF4-FFF2-40B4-BE49-F238E27FC236}">
                <a16:creationId xmlns:a16="http://schemas.microsoft.com/office/drawing/2014/main" id="{49BCFFA3-44E5-4873-9DF0-007F13DA926A}"/>
              </a:ext>
            </a:extLst>
          </p:cNvPr>
          <p:cNvGraphicFramePr/>
          <p:nvPr/>
        </p:nvGraphicFramePr>
        <p:xfrm>
          <a:off x="2514600" y="1905000"/>
          <a:ext cx="7162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96" name="Text Box 20"/>
          <p:cNvSpPr txBox="1">
            <a:spLocks noChangeArrowheads="1"/>
          </p:cNvSpPr>
          <p:nvPr/>
        </p:nvSpPr>
        <p:spPr bwMode="auto">
          <a:xfrm>
            <a:off x="1578935" y="1912087"/>
            <a:ext cx="2667000" cy="952500"/>
          </a:xfrm>
          <a:prstGeom prst="rect">
            <a:avLst/>
          </a:prstGeom>
          <a:noFill/>
          <a:ln w="9525">
            <a:solidFill>
              <a:schemeClr val="tx1"/>
            </a:solidFill>
            <a:miter lim="800000"/>
            <a:headEnd/>
            <a:tailEnd/>
          </a:ln>
          <a:effectLst/>
        </p:spPr>
        <p:txBody>
          <a:bodyPr wrap="square">
            <a:spAutoFit/>
          </a:bodyPr>
          <a:lstStyle/>
          <a:p>
            <a:pPr algn="l">
              <a:lnSpc>
                <a:spcPct val="100000"/>
              </a:lnSpc>
              <a:spcBef>
                <a:spcPct val="50000"/>
              </a:spcBef>
            </a:pPr>
            <a:r>
              <a:rPr lang="en-US" sz="1400" b="0" dirty="0">
                <a:solidFill>
                  <a:schemeClr val="tx1"/>
                </a:solidFill>
              </a:rPr>
              <a:t>Crew &amp; Passenger Health </a:t>
            </a:r>
          </a:p>
          <a:p>
            <a:pPr algn="l">
              <a:lnSpc>
                <a:spcPct val="100000"/>
              </a:lnSpc>
              <a:spcBef>
                <a:spcPct val="50000"/>
              </a:spcBef>
            </a:pPr>
            <a:r>
              <a:rPr lang="en-US" sz="1400" b="0" dirty="0">
                <a:solidFill>
                  <a:schemeClr val="tx1"/>
                </a:solidFill>
              </a:rPr>
              <a:t>Safety Policy</a:t>
            </a:r>
          </a:p>
          <a:p>
            <a:pPr algn="l">
              <a:lnSpc>
                <a:spcPct val="100000"/>
              </a:lnSpc>
              <a:spcBef>
                <a:spcPct val="50000"/>
              </a:spcBef>
            </a:pPr>
            <a:r>
              <a:rPr lang="en-US" sz="1400" b="0" dirty="0">
                <a:solidFill>
                  <a:schemeClr val="tx1"/>
                </a:solidFill>
              </a:rPr>
              <a:t>Regulatory Compliance</a:t>
            </a:r>
          </a:p>
        </p:txBody>
      </p:sp>
      <p:sp>
        <p:nvSpPr>
          <p:cNvPr id="24597" name="Text Box 21"/>
          <p:cNvSpPr txBox="1">
            <a:spLocks noChangeArrowheads="1"/>
          </p:cNvSpPr>
          <p:nvPr/>
        </p:nvSpPr>
        <p:spPr bwMode="auto">
          <a:xfrm>
            <a:off x="6858000" y="1854685"/>
            <a:ext cx="2667000" cy="314325"/>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Armed Forces across the globe</a:t>
            </a:r>
          </a:p>
        </p:txBody>
      </p:sp>
      <p:sp>
        <p:nvSpPr>
          <p:cNvPr id="24598" name="Text Box 22"/>
          <p:cNvSpPr txBox="1">
            <a:spLocks noChangeArrowheads="1"/>
          </p:cNvSpPr>
          <p:nvPr/>
        </p:nvSpPr>
        <p:spPr bwMode="auto">
          <a:xfrm>
            <a:off x="7984164" y="2561524"/>
            <a:ext cx="3141035" cy="1169551"/>
          </a:xfrm>
          <a:prstGeom prst="rect">
            <a:avLst/>
          </a:prstGeom>
          <a:noFill/>
          <a:ln w="9525">
            <a:solidFill>
              <a:schemeClr val="tx1"/>
            </a:solidFill>
            <a:miter lim="800000"/>
            <a:headEnd/>
            <a:tailEnd/>
          </a:ln>
          <a:effectLst/>
        </p:spPr>
        <p:txBody>
          <a:bodyPr wrap="square">
            <a:spAutoFit/>
          </a:bodyPr>
          <a:lstStyle/>
          <a:p>
            <a:pPr algn="l">
              <a:lnSpc>
                <a:spcPct val="100000"/>
              </a:lnSpc>
              <a:spcBef>
                <a:spcPct val="50000"/>
              </a:spcBef>
            </a:pPr>
            <a:r>
              <a:rPr lang="en-US" sz="1400" b="0" dirty="0">
                <a:solidFill>
                  <a:schemeClr val="tx1"/>
                </a:solidFill>
              </a:rPr>
              <a:t>Certification &amp; Appeals</a:t>
            </a:r>
          </a:p>
          <a:p>
            <a:pPr algn="l">
              <a:lnSpc>
                <a:spcPct val="100000"/>
              </a:lnSpc>
              <a:spcBef>
                <a:spcPct val="50000"/>
              </a:spcBef>
            </a:pPr>
            <a:r>
              <a:rPr lang="en-US" sz="1400" b="0" dirty="0" err="1">
                <a:solidFill>
                  <a:schemeClr val="tx1"/>
                </a:solidFill>
              </a:rPr>
              <a:t>Aeromedical</a:t>
            </a:r>
            <a:r>
              <a:rPr lang="en-US" sz="1400" b="0" dirty="0">
                <a:solidFill>
                  <a:schemeClr val="tx1"/>
                </a:solidFill>
              </a:rPr>
              <a:t> Examiner training &amp; oversight</a:t>
            </a:r>
          </a:p>
          <a:p>
            <a:pPr algn="l">
              <a:lnSpc>
                <a:spcPct val="100000"/>
              </a:lnSpc>
              <a:spcBef>
                <a:spcPct val="50000"/>
              </a:spcBef>
            </a:pPr>
            <a:r>
              <a:rPr lang="en-US" sz="1400" b="0" dirty="0">
                <a:solidFill>
                  <a:schemeClr val="tx1"/>
                </a:solidFill>
              </a:rPr>
              <a:t>Accident Investigation</a:t>
            </a:r>
          </a:p>
        </p:txBody>
      </p:sp>
      <p:sp>
        <p:nvSpPr>
          <p:cNvPr id="24599" name="Text Box 23"/>
          <p:cNvSpPr txBox="1">
            <a:spLocks noChangeArrowheads="1"/>
          </p:cNvSpPr>
          <p:nvPr/>
        </p:nvSpPr>
        <p:spPr bwMode="auto">
          <a:xfrm>
            <a:off x="8043529" y="4022323"/>
            <a:ext cx="3081669" cy="1277273"/>
          </a:xfrm>
          <a:prstGeom prst="rect">
            <a:avLst/>
          </a:prstGeom>
          <a:noFill/>
          <a:ln w="9525">
            <a:solidFill>
              <a:schemeClr val="tx1"/>
            </a:solidFill>
            <a:miter lim="800000"/>
            <a:headEnd/>
            <a:tailEnd/>
          </a:ln>
          <a:effectLst/>
        </p:spPr>
        <p:txBody>
          <a:bodyPr wrap="square">
            <a:spAutoFit/>
          </a:bodyPr>
          <a:lstStyle/>
          <a:p>
            <a:pPr algn="l">
              <a:lnSpc>
                <a:spcPct val="100000"/>
              </a:lnSpc>
              <a:spcBef>
                <a:spcPct val="50000"/>
              </a:spcBef>
            </a:pPr>
            <a:r>
              <a:rPr lang="en-US" sz="1400" b="0">
                <a:solidFill>
                  <a:schemeClr val="tx1"/>
                </a:solidFill>
              </a:rPr>
              <a:t>Astronaut selection &amp; training</a:t>
            </a:r>
          </a:p>
          <a:p>
            <a:pPr algn="l">
              <a:lnSpc>
                <a:spcPct val="100000"/>
              </a:lnSpc>
              <a:spcBef>
                <a:spcPct val="50000"/>
              </a:spcBef>
            </a:pPr>
            <a:r>
              <a:rPr lang="en-US" sz="1400" b="0">
                <a:solidFill>
                  <a:schemeClr val="tx1"/>
                </a:solidFill>
              </a:rPr>
              <a:t>Clinical &amp; basic science studies</a:t>
            </a:r>
          </a:p>
          <a:p>
            <a:pPr algn="l">
              <a:lnSpc>
                <a:spcPct val="100000"/>
              </a:lnSpc>
              <a:spcBef>
                <a:spcPct val="50000"/>
              </a:spcBef>
            </a:pPr>
            <a:r>
              <a:rPr lang="en-US" sz="1400" b="0">
                <a:solidFill>
                  <a:schemeClr val="tx1"/>
                </a:solidFill>
              </a:rPr>
              <a:t>Development of countermeasures</a:t>
            </a:r>
          </a:p>
          <a:p>
            <a:pPr algn="l">
              <a:lnSpc>
                <a:spcPct val="100000"/>
              </a:lnSpc>
              <a:spcBef>
                <a:spcPct val="50000"/>
              </a:spcBef>
            </a:pPr>
            <a:r>
              <a:rPr lang="en-US" sz="1400" b="0">
                <a:solidFill>
                  <a:schemeClr val="tx1"/>
                </a:solidFill>
              </a:rPr>
              <a:t>Longitudinal Health</a:t>
            </a:r>
          </a:p>
        </p:txBody>
      </p:sp>
      <p:sp>
        <p:nvSpPr>
          <p:cNvPr id="24600" name="Text Box 24"/>
          <p:cNvSpPr txBox="1">
            <a:spLocks noChangeArrowheads="1"/>
          </p:cNvSpPr>
          <p:nvPr/>
        </p:nvSpPr>
        <p:spPr bwMode="auto">
          <a:xfrm>
            <a:off x="1578935" y="3198137"/>
            <a:ext cx="2514600" cy="1708160"/>
          </a:xfrm>
          <a:prstGeom prst="rect">
            <a:avLst/>
          </a:prstGeom>
          <a:noFill/>
          <a:ln w="9525">
            <a:solidFill>
              <a:schemeClr val="tx1"/>
            </a:solidFill>
            <a:miter lim="800000"/>
            <a:headEnd/>
            <a:tailEnd/>
          </a:ln>
          <a:effectLst/>
        </p:spPr>
        <p:txBody>
          <a:bodyPr wrap="square">
            <a:spAutoFit/>
          </a:bodyPr>
          <a:lstStyle/>
          <a:p>
            <a:pPr algn="l">
              <a:lnSpc>
                <a:spcPct val="100000"/>
              </a:lnSpc>
              <a:spcBef>
                <a:spcPct val="50000"/>
              </a:spcBef>
            </a:pPr>
            <a:r>
              <a:rPr lang="en-US" sz="1400" b="0" dirty="0">
                <a:solidFill>
                  <a:schemeClr val="tx1"/>
                </a:solidFill>
              </a:rPr>
              <a:t>Evaluation &amp; treatment : pathologic bubble formation</a:t>
            </a:r>
          </a:p>
          <a:p>
            <a:pPr algn="l">
              <a:lnSpc>
                <a:spcPct val="100000"/>
              </a:lnSpc>
              <a:spcBef>
                <a:spcPct val="50000"/>
              </a:spcBef>
            </a:pPr>
            <a:r>
              <a:rPr lang="en-US" sz="1400" b="0" dirty="0">
                <a:solidFill>
                  <a:schemeClr val="tx1"/>
                </a:solidFill>
              </a:rPr>
              <a:t>Osteo &amp; soft tissue </a:t>
            </a:r>
            <a:r>
              <a:rPr lang="en-US" sz="1400" b="0" dirty="0" err="1">
                <a:solidFill>
                  <a:schemeClr val="tx1"/>
                </a:solidFill>
              </a:rPr>
              <a:t>radionecrosis</a:t>
            </a:r>
            <a:endParaRPr lang="en-US" sz="1400" b="0" dirty="0">
              <a:solidFill>
                <a:schemeClr val="tx1"/>
              </a:solidFill>
            </a:endParaRPr>
          </a:p>
          <a:p>
            <a:pPr algn="l">
              <a:lnSpc>
                <a:spcPct val="100000"/>
              </a:lnSpc>
              <a:spcBef>
                <a:spcPct val="50000"/>
              </a:spcBef>
            </a:pPr>
            <a:r>
              <a:rPr lang="en-US" sz="1400" b="0" dirty="0">
                <a:solidFill>
                  <a:schemeClr val="tx1"/>
                </a:solidFill>
              </a:rPr>
              <a:t>Wound Infections</a:t>
            </a:r>
          </a:p>
          <a:p>
            <a:pPr algn="l">
              <a:lnSpc>
                <a:spcPct val="100000"/>
              </a:lnSpc>
              <a:spcBef>
                <a:spcPct val="50000"/>
              </a:spcBef>
            </a:pPr>
            <a:r>
              <a:rPr lang="en-US" sz="1400" b="0" dirty="0">
                <a:solidFill>
                  <a:schemeClr val="tx1"/>
                </a:solidFill>
              </a:rPr>
              <a:t>Thermal burns</a:t>
            </a:r>
          </a:p>
        </p:txBody>
      </p:sp>
      <p:sp>
        <p:nvSpPr>
          <p:cNvPr id="24601" name="Text Box 25"/>
          <p:cNvSpPr txBox="1">
            <a:spLocks noChangeArrowheads="1"/>
          </p:cNvSpPr>
          <p:nvPr/>
        </p:nvSpPr>
        <p:spPr bwMode="auto">
          <a:xfrm>
            <a:off x="2743200" y="5334001"/>
            <a:ext cx="2514600" cy="588963"/>
          </a:xfrm>
          <a:prstGeom prst="rect">
            <a:avLst/>
          </a:prstGeom>
          <a:noFill/>
          <a:ln w="9525">
            <a:solidFill>
              <a:schemeClr val="tx1"/>
            </a:solidFill>
            <a:miter lim="800000"/>
            <a:headEnd/>
            <a:tailEnd/>
          </a:ln>
          <a:effectLst/>
        </p:spPr>
        <p:txBody>
          <a:bodyPr>
            <a:spAutoFit/>
          </a:bodyPr>
          <a:lstStyle/>
          <a:p>
            <a:pPr algn="l">
              <a:lnSpc>
                <a:spcPct val="100000"/>
              </a:lnSpc>
              <a:spcBef>
                <a:spcPct val="50000"/>
              </a:spcBef>
            </a:pPr>
            <a:r>
              <a:rPr lang="en-US" sz="1400" b="0">
                <a:solidFill>
                  <a:schemeClr val="tx1"/>
                </a:solidFill>
              </a:rPr>
              <a:t>Support to space agencies &amp; commercial space ventures</a:t>
            </a:r>
            <a:r>
              <a:rPr lang="en-US" sz="1800" b="0">
                <a:solidFill>
                  <a:srgbClr val="FFCC00"/>
                </a:solidFill>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eaLnBrk="1" hangingPunct="1"/>
            <a:r>
              <a:rPr lang="en-US" sz="3600"/>
              <a:t>Clinical Hyperbaric Medicine</a:t>
            </a:r>
          </a:p>
        </p:txBody>
      </p:sp>
      <p:sp>
        <p:nvSpPr>
          <p:cNvPr id="137218" name="Content Placeholder 2"/>
          <p:cNvSpPr>
            <a:spLocks noGrp="1"/>
          </p:cNvSpPr>
          <p:nvPr>
            <p:ph sz="half" idx="1"/>
          </p:nvPr>
        </p:nvSpPr>
        <p:spPr>
          <a:xfrm>
            <a:off x="1295400" y="1981200"/>
            <a:ext cx="4724400" cy="4191000"/>
          </a:xfrm>
          <a:solidFill>
            <a:srgbClr val="00B0F0">
              <a:alpha val="0"/>
            </a:srgbClr>
          </a:solidFill>
        </p:spPr>
        <p:txBody>
          <a:bodyPr/>
          <a:lstStyle/>
          <a:p>
            <a:pPr marL="342900" lvl="1" indent="-342900" eaLnBrk="1" hangingPunct="1">
              <a:buFontTx/>
              <a:buChar char="•"/>
            </a:pPr>
            <a:r>
              <a:rPr lang="en-US" sz="1800" b="1" dirty="0"/>
              <a:t>Hyperbaric Oxygen Therapy  (HBOT) </a:t>
            </a:r>
            <a:r>
              <a:rPr lang="en-US" sz="1800" dirty="0"/>
              <a:t>addresses pathologic bubble formation most frequently encountered in flying diving and space operations activities, selected infections, wounds and traumatic injuries.</a:t>
            </a:r>
          </a:p>
          <a:p>
            <a:pPr marL="342900" lvl="1" indent="-342900" eaLnBrk="1" hangingPunct="1">
              <a:buFontTx/>
              <a:buChar char="•"/>
            </a:pPr>
            <a:r>
              <a:rPr lang="en-US" sz="1800" dirty="0"/>
              <a:t>Recent investigations have provided a better understanding of basic science mechanisms underlying  Undersea &amp; Hyperbaric Medicine Society approved clinical indications </a:t>
            </a:r>
          </a:p>
          <a:p>
            <a:pPr marL="342900" lvl="1" indent="-342900" eaLnBrk="1" hangingPunct="1">
              <a:buFontTx/>
              <a:buChar char="•"/>
            </a:pPr>
            <a:r>
              <a:rPr lang="en-US" sz="1800" dirty="0"/>
              <a:t>Training options : Comprehensive Hyperbaric Medicine Fellowship (1 yr.) , board certification and courses </a:t>
            </a:r>
          </a:p>
          <a:p>
            <a:pPr eaLnBrk="1" hangingPunct="1"/>
            <a:endParaRPr lang="en-US" sz="3200" dirty="0"/>
          </a:p>
        </p:txBody>
      </p:sp>
      <p:sp>
        <p:nvSpPr>
          <p:cNvPr id="137219" name="Content Placeholder 4"/>
          <p:cNvSpPr>
            <a:spLocks noGrp="1"/>
          </p:cNvSpPr>
          <p:nvPr>
            <p:ph sz="half" idx="2"/>
          </p:nvPr>
        </p:nvSpPr>
        <p:spPr>
          <a:xfrm>
            <a:off x="6172200" y="1981200"/>
            <a:ext cx="5029200" cy="4191000"/>
          </a:xfrm>
          <a:solidFill>
            <a:srgbClr val="00B0F0">
              <a:alpha val="0"/>
            </a:srgbClr>
          </a:solidFill>
        </p:spPr>
        <p:txBody>
          <a:bodyPr/>
          <a:lstStyle/>
          <a:p>
            <a:pPr algn="ctr" eaLnBrk="1" hangingPunct="1">
              <a:buFontTx/>
              <a:buNone/>
            </a:pPr>
            <a:r>
              <a:rPr lang="en-US" sz="2000" b="1" u="sng" dirty="0"/>
              <a:t>Indications for HBOT</a:t>
            </a:r>
          </a:p>
          <a:p>
            <a:pPr algn="ctr" eaLnBrk="1" hangingPunct="1">
              <a:buFontTx/>
              <a:buNone/>
            </a:pPr>
            <a:r>
              <a:rPr lang="en-US" sz="1600" dirty="0"/>
              <a:t>Decompression Sickness</a:t>
            </a:r>
          </a:p>
          <a:p>
            <a:pPr algn="ctr" eaLnBrk="1" hangingPunct="1">
              <a:buFontTx/>
              <a:buNone/>
            </a:pPr>
            <a:r>
              <a:rPr lang="en-US" sz="1600" dirty="0"/>
              <a:t>Air Gas Embolism</a:t>
            </a:r>
          </a:p>
          <a:p>
            <a:pPr algn="ctr" eaLnBrk="1" hangingPunct="1">
              <a:buFontTx/>
              <a:buNone/>
            </a:pPr>
            <a:r>
              <a:rPr lang="en-US" sz="1600" dirty="0"/>
              <a:t>CO/CN Poisoning</a:t>
            </a:r>
          </a:p>
          <a:p>
            <a:pPr algn="ctr" eaLnBrk="1" hangingPunct="1">
              <a:buFontTx/>
              <a:buNone/>
            </a:pPr>
            <a:r>
              <a:rPr lang="en-US" sz="1600" dirty="0"/>
              <a:t>Compromised Flaps &amp; Grafts</a:t>
            </a:r>
          </a:p>
          <a:p>
            <a:pPr algn="ctr" eaLnBrk="1" hangingPunct="1">
              <a:buFontTx/>
              <a:buNone/>
            </a:pPr>
            <a:r>
              <a:rPr lang="en-US" sz="1600" dirty="0"/>
              <a:t>Crush Injury</a:t>
            </a:r>
          </a:p>
          <a:p>
            <a:pPr algn="ctr" eaLnBrk="1" hangingPunct="1">
              <a:buFontTx/>
              <a:buNone/>
            </a:pPr>
            <a:r>
              <a:rPr lang="en-US" sz="1600" dirty="0"/>
              <a:t>Exceptional Blood Loss Anemia</a:t>
            </a:r>
          </a:p>
          <a:p>
            <a:pPr algn="ctr" eaLnBrk="1" hangingPunct="1">
              <a:buFontTx/>
              <a:buNone/>
            </a:pPr>
            <a:r>
              <a:rPr lang="en-US" sz="1600" dirty="0"/>
              <a:t>Thermal Burns</a:t>
            </a:r>
          </a:p>
          <a:p>
            <a:pPr algn="ctr" eaLnBrk="1" hangingPunct="1">
              <a:buFontTx/>
              <a:buNone/>
            </a:pPr>
            <a:r>
              <a:rPr lang="en-US" sz="1600" dirty="0"/>
              <a:t>Intracranial Abscess</a:t>
            </a:r>
          </a:p>
          <a:p>
            <a:pPr algn="ctr" eaLnBrk="1" hangingPunct="1">
              <a:buFontTx/>
              <a:buNone/>
            </a:pPr>
            <a:r>
              <a:rPr lang="en-US" sz="1600" dirty="0"/>
              <a:t>Necrotizing Soft Tissue Infection</a:t>
            </a:r>
          </a:p>
          <a:p>
            <a:pPr algn="ctr" eaLnBrk="1" hangingPunct="1">
              <a:buFontTx/>
              <a:buNone/>
            </a:pPr>
            <a:r>
              <a:rPr lang="en-US" sz="1600" dirty="0"/>
              <a:t>Refractory Osteomyelitis</a:t>
            </a:r>
          </a:p>
          <a:p>
            <a:pPr algn="ctr" eaLnBrk="1" hangingPunct="1">
              <a:buFontTx/>
              <a:buNone/>
            </a:pPr>
            <a:r>
              <a:rPr lang="en-US" sz="1600" dirty="0"/>
              <a:t>  Delayed Radiation Injury (Osteoradionecrosis &amp; Soft Tissue </a:t>
            </a:r>
            <a:r>
              <a:rPr lang="en-US" sz="1600" dirty="0" err="1"/>
              <a:t>Radionecrosis</a:t>
            </a:r>
            <a:r>
              <a:rPr lang="en-US" sz="1600" dirty="0"/>
              <a:t>)</a:t>
            </a:r>
          </a:p>
          <a:p>
            <a:pPr algn="ctr" eaLnBrk="1" hangingPunct="1">
              <a:buFontTx/>
              <a:buNone/>
            </a:pPr>
            <a:r>
              <a:rPr lang="en-US" sz="1600" dirty="0"/>
              <a:t>Central Retinal Artery Occlusion</a:t>
            </a:r>
          </a:p>
        </p:txBody>
      </p:sp>
      <p:sp>
        <p:nvSpPr>
          <p:cNvPr id="137221"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60 of 71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ChangeArrowheads="1"/>
          </p:cNvSpPr>
          <p:nvPr>
            <p:ph type="ctrTitle" idx="4294967295"/>
          </p:nvPr>
        </p:nvSpPr>
        <p:spPr>
          <a:xfrm>
            <a:off x="2209800" y="1752600"/>
            <a:ext cx="7772400" cy="3276600"/>
          </a:xfrm>
          <a:solidFill>
            <a:srgbClr val="00B0F0">
              <a:alpha val="0"/>
            </a:srgbClr>
          </a:solidFill>
        </p:spPr>
        <p:txBody>
          <a:bodyPr/>
          <a:lstStyle/>
          <a:p>
            <a:pPr eaLnBrk="1" hangingPunct="1"/>
            <a:r>
              <a:rPr lang="en-US" b="1" dirty="0"/>
              <a:t>Operational Aerospace Medicine</a:t>
            </a:r>
          </a:p>
        </p:txBody>
      </p:sp>
      <p:sp>
        <p:nvSpPr>
          <p:cNvPr id="139267" name="Text Box 3"/>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61 of 71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a:lstStyle/>
          <a:p>
            <a:pPr eaLnBrk="1" hangingPunct="1"/>
            <a:r>
              <a:rPr lang="en-US" sz="3600"/>
              <a:t>Operational Aerospace Medicine</a:t>
            </a:r>
          </a:p>
        </p:txBody>
      </p:sp>
      <p:sp>
        <p:nvSpPr>
          <p:cNvPr id="141314" name="Rectangle 3"/>
          <p:cNvSpPr>
            <a:spLocks noGrp="1" noChangeArrowheads="1"/>
          </p:cNvSpPr>
          <p:nvPr>
            <p:ph type="body" idx="1"/>
          </p:nvPr>
        </p:nvSpPr>
        <p:spPr>
          <a:xfrm>
            <a:off x="1524000" y="2362200"/>
            <a:ext cx="9829800" cy="4114800"/>
          </a:xfrm>
          <a:solidFill>
            <a:srgbClr val="00B0F0">
              <a:alpha val="0"/>
            </a:srgbClr>
          </a:solidFill>
        </p:spPr>
        <p:txBody>
          <a:bodyPr/>
          <a:lstStyle/>
          <a:p>
            <a:pPr eaLnBrk="1" hangingPunct="1"/>
            <a:r>
              <a:rPr lang="en-US" dirty="0"/>
              <a:t>Address challenges of operating aerospace vehicles in a physiologically challenging environment</a:t>
            </a:r>
          </a:p>
          <a:p>
            <a:pPr eaLnBrk="1" hangingPunct="1"/>
            <a:r>
              <a:rPr lang="en-US" dirty="0"/>
              <a:t>Conducted in military and civilian setting</a:t>
            </a:r>
          </a:p>
          <a:p>
            <a:pPr eaLnBrk="1" hangingPunct="1"/>
            <a:r>
              <a:rPr lang="en-US" dirty="0"/>
              <a:t>Management and prevention of medical events during operations</a:t>
            </a:r>
          </a:p>
        </p:txBody>
      </p:sp>
      <p:sp>
        <p:nvSpPr>
          <p:cNvPr id="141316"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62 of 71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US" sz="3600"/>
              <a:t>Operational Aerospace Medicine</a:t>
            </a:r>
          </a:p>
        </p:txBody>
      </p:sp>
      <p:sp>
        <p:nvSpPr>
          <p:cNvPr id="143362" name="Rectangle 3"/>
          <p:cNvSpPr>
            <a:spLocks noGrp="1" noChangeArrowheads="1"/>
          </p:cNvSpPr>
          <p:nvPr>
            <p:ph type="body" idx="1"/>
          </p:nvPr>
        </p:nvSpPr>
        <p:spPr>
          <a:xfrm>
            <a:off x="1600200" y="1981200"/>
            <a:ext cx="9829800" cy="4267200"/>
          </a:xfrm>
          <a:solidFill>
            <a:srgbClr val="00B0F0">
              <a:alpha val="0"/>
            </a:srgbClr>
          </a:solidFill>
        </p:spPr>
        <p:txBody>
          <a:bodyPr/>
          <a:lstStyle/>
          <a:p>
            <a:pPr eaLnBrk="1" hangingPunct="1"/>
            <a:r>
              <a:rPr lang="en-US" sz="3600" dirty="0"/>
              <a:t>Issues in civilian operations</a:t>
            </a:r>
          </a:p>
          <a:p>
            <a:pPr lvl="1" eaLnBrk="1" hangingPunct="1">
              <a:buFont typeface="Arial" charset="0"/>
              <a:buChar char="•"/>
            </a:pPr>
            <a:r>
              <a:rPr lang="en-US" sz="3200" dirty="0"/>
              <a:t>Commercial air transport flight operations</a:t>
            </a:r>
          </a:p>
          <a:p>
            <a:pPr lvl="2" eaLnBrk="1" hangingPunct="1"/>
            <a:r>
              <a:rPr lang="en-US" sz="2800" dirty="0"/>
              <a:t>Deep vein thrombosis prophylaxis in susceptible individuals, </a:t>
            </a:r>
          </a:p>
          <a:p>
            <a:pPr lvl="2" eaLnBrk="1" hangingPunct="1"/>
            <a:r>
              <a:rPr lang="en-US" sz="2800" dirty="0"/>
              <a:t>Circadian rhythm issues</a:t>
            </a:r>
          </a:p>
          <a:p>
            <a:pPr lvl="2" eaLnBrk="1" hangingPunct="1"/>
            <a:r>
              <a:rPr lang="en-US" sz="2800" dirty="0"/>
              <a:t>Potential for spread of infectious diseases</a:t>
            </a:r>
          </a:p>
          <a:p>
            <a:pPr lvl="2" eaLnBrk="1" hangingPunct="1"/>
            <a:r>
              <a:rPr lang="en-US" sz="2800" dirty="0"/>
              <a:t>Consideration of radiation exposure</a:t>
            </a:r>
          </a:p>
          <a:p>
            <a:pPr lvl="1" eaLnBrk="1" hangingPunct="1">
              <a:buFont typeface="Arial" charset="0"/>
              <a:buChar char="•"/>
            </a:pPr>
            <a:r>
              <a:rPr lang="en-US" sz="3200" dirty="0"/>
              <a:t>Commercial spaceflight operations</a:t>
            </a:r>
          </a:p>
        </p:txBody>
      </p:sp>
      <p:sp>
        <p:nvSpPr>
          <p:cNvPr id="143364"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63 of 71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6" name="Picture 8" descr="J3"/>
          <p:cNvPicPr>
            <a:picLocks noChangeAspect="1" noChangeArrowheads="1"/>
          </p:cNvPicPr>
          <p:nvPr/>
        </p:nvPicPr>
        <p:blipFill>
          <a:blip r:embed="rId3" cstate="print"/>
          <a:srcRect/>
          <a:stretch>
            <a:fillRect/>
          </a:stretch>
        </p:blipFill>
        <p:spPr bwMode="auto">
          <a:xfrm>
            <a:off x="6934200" y="4267200"/>
            <a:ext cx="1981200" cy="1485900"/>
          </a:xfrm>
          <a:prstGeom prst="rect">
            <a:avLst/>
          </a:prstGeom>
          <a:noFill/>
          <a:ln w="19050">
            <a:solidFill>
              <a:schemeClr val="tx1"/>
            </a:solidFill>
            <a:miter lim="800000"/>
            <a:headEnd/>
            <a:tailEnd/>
          </a:ln>
        </p:spPr>
      </p:pic>
      <p:sp>
        <p:nvSpPr>
          <p:cNvPr id="145409" name="Rectangle 2"/>
          <p:cNvSpPr>
            <a:spLocks noGrp="1" noChangeArrowheads="1"/>
          </p:cNvSpPr>
          <p:nvPr>
            <p:ph type="title"/>
          </p:nvPr>
        </p:nvSpPr>
        <p:spPr/>
        <p:txBody>
          <a:bodyPr/>
          <a:lstStyle/>
          <a:p>
            <a:pPr eaLnBrk="1" hangingPunct="1"/>
            <a:r>
              <a:rPr lang="en-US" sz="3600"/>
              <a:t>Operational Aerospace Medicine</a:t>
            </a:r>
          </a:p>
        </p:txBody>
      </p:sp>
      <p:sp>
        <p:nvSpPr>
          <p:cNvPr id="145410" name="Rectangle 3"/>
          <p:cNvSpPr>
            <a:spLocks noGrp="1" noChangeArrowheads="1"/>
          </p:cNvSpPr>
          <p:nvPr>
            <p:ph sz="half" idx="1"/>
          </p:nvPr>
        </p:nvSpPr>
        <p:spPr>
          <a:xfrm>
            <a:off x="1524000" y="1752600"/>
            <a:ext cx="4648200" cy="4343400"/>
          </a:xfrm>
          <a:solidFill>
            <a:srgbClr val="FFFF00">
              <a:alpha val="0"/>
            </a:srgbClr>
          </a:solidFill>
        </p:spPr>
        <p:txBody>
          <a:bodyPr/>
          <a:lstStyle/>
          <a:p>
            <a:pPr eaLnBrk="1" hangingPunct="1">
              <a:buFont typeface="Arial" charset="0"/>
              <a:buChar char="•"/>
            </a:pPr>
            <a:r>
              <a:rPr lang="en-US" sz="2400" dirty="0"/>
              <a:t>Military crew members can be required to operate at very high altitudes for the purposes of reconnaissance, combat, or routine training operations</a:t>
            </a:r>
          </a:p>
          <a:p>
            <a:pPr eaLnBrk="1" hangingPunct="1">
              <a:buFont typeface="Arial" charset="0"/>
              <a:buChar char="•"/>
            </a:pPr>
            <a:endParaRPr lang="en-US" sz="2400" dirty="0"/>
          </a:p>
          <a:p>
            <a:pPr eaLnBrk="1" hangingPunct="1">
              <a:buFont typeface="Arial" charset="0"/>
              <a:buChar char="•"/>
            </a:pPr>
            <a:r>
              <a:rPr lang="en-US" sz="2400" dirty="0"/>
              <a:t>The unique stresses of extreme altitude operations require special protective equipment and training</a:t>
            </a:r>
          </a:p>
        </p:txBody>
      </p:sp>
      <p:sp>
        <p:nvSpPr>
          <p:cNvPr id="145413"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64 of 71</a:t>
            </a:r>
          </a:p>
        </p:txBody>
      </p:sp>
      <p:pic>
        <p:nvPicPr>
          <p:cNvPr id="145414" name="Picture 6" descr="J1"/>
          <p:cNvPicPr>
            <a:picLocks noChangeAspect="1" noChangeArrowheads="1"/>
          </p:cNvPicPr>
          <p:nvPr/>
        </p:nvPicPr>
        <p:blipFill>
          <a:blip r:embed="rId4" cstate="print"/>
          <a:srcRect/>
          <a:stretch>
            <a:fillRect/>
          </a:stretch>
        </p:blipFill>
        <p:spPr bwMode="auto">
          <a:xfrm>
            <a:off x="6477000" y="2057400"/>
            <a:ext cx="1981200" cy="1487488"/>
          </a:xfrm>
          <a:prstGeom prst="rect">
            <a:avLst/>
          </a:prstGeom>
          <a:noFill/>
          <a:ln w="19050">
            <a:solidFill>
              <a:schemeClr val="tx1"/>
            </a:solidFill>
            <a:miter lim="800000"/>
            <a:headEnd/>
            <a:tailEnd/>
          </a:ln>
        </p:spPr>
      </p:pic>
      <p:pic>
        <p:nvPicPr>
          <p:cNvPr id="145415" name="Picture 7" descr="J2"/>
          <p:cNvPicPr>
            <a:picLocks noChangeAspect="1" noChangeArrowheads="1"/>
          </p:cNvPicPr>
          <p:nvPr/>
        </p:nvPicPr>
        <p:blipFill>
          <a:blip r:embed="rId5" cstate="print"/>
          <a:srcRect/>
          <a:stretch>
            <a:fillRect/>
          </a:stretch>
        </p:blipFill>
        <p:spPr bwMode="auto">
          <a:xfrm>
            <a:off x="8001000" y="2895601"/>
            <a:ext cx="2019300" cy="1516063"/>
          </a:xfrm>
          <a:prstGeom prst="rect">
            <a:avLst/>
          </a:prstGeom>
          <a:noFill/>
          <a:ln w="19050">
            <a:solidFill>
              <a:schemeClr val="tx1"/>
            </a:solidFill>
            <a:miter lim="800000"/>
            <a:headEnd/>
            <a:tailEnd/>
          </a:ln>
        </p:spPr>
      </p:pic>
      <p:sp>
        <p:nvSpPr>
          <p:cNvPr id="8" name="TextBox 6"/>
          <p:cNvSpPr txBox="1"/>
          <p:nvPr/>
        </p:nvSpPr>
        <p:spPr>
          <a:xfrm>
            <a:off x="2057401"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Photographs courtesy of the Federal Aviation Administration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sz="3600"/>
              <a:t>Operational Aerospace Medicine</a:t>
            </a:r>
          </a:p>
        </p:txBody>
      </p:sp>
      <p:sp>
        <p:nvSpPr>
          <p:cNvPr id="147458" name="Rectangle 3"/>
          <p:cNvSpPr>
            <a:spLocks noGrp="1" noChangeArrowheads="1"/>
          </p:cNvSpPr>
          <p:nvPr>
            <p:ph sz="half" idx="1"/>
          </p:nvPr>
        </p:nvSpPr>
        <p:spPr>
          <a:xfrm>
            <a:off x="1447800" y="1905000"/>
            <a:ext cx="5105400" cy="4343400"/>
          </a:xfrm>
          <a:solidFill>
            <a:srgbClr val="FFFF00">
              <a:alpha val="0"/>
            </a:srgbClr>
          </a:solidFill>
        </p:spPr>
        <p:txBody>
          <a:bodyPr/>
          <a:lstStyle/>
          <a:p>
            <a:pPr eaLnBrk="1" hangingPunct="1">
              <a:lnSpc>
                <a:spcPct val="90000"/>
              </a:lnSpc>
            </a:pPr>
            <a:r>
              <a:rPr lang="en-US" sz="2400" dirty="0"/>
              <a:t>Aeromedical Transportation encompasses the transport and inflight care of patients of different acuity levels.</a:t>
            </a:r>
          </a:p>
          <a:p>
            <a:pPr eaLnBrk="1" hangingPunct="1">
              <a:lnSpc>
                <a:spcPct val="90000"/>
              </a:lnSpc>
              <a:buFontTx/>
              <a:buNone/>
            </a:pPr>
            <a:r>
              <a:rPr lang="en-US" sz="1400" dirty="0"/>
              <a:t>      </a:t>
            </a:r>
          </a:p>
          <a:p>
            <a:pPr eaLnBrk="1" hangingPunct="1">
              <a:lnSpc>
                <a:spcPct val="90000"/>
              </a:lnSpc>
            </a:pPr>
            <a:r>
              <a:rPr lang="en-US" sz="2400" dirty="0"/>
              <a:t>Noise, vibration, communication, pressure changes and combat activities can impact ability to deliver care in these settings.</a:t>
            </a:r>
          </a:p>
          <a:p>
            <a:pPr eaLnBrk="1" hangingPunct="1">
              <a:lnSpc>
                <a:spcPct val="90000"/>
              </a:lnSpc>
              <a:buFontTx/>
              <a:buNone/>
            </a:pPr>
            <a:r>
              <a:rPr lang="en-US" sz="1400" dirty="0"/>
              <a:t>      </a:t>
            </a:r>
          </a:p>
          <a:p>
            <a:pPr eaLnBrk="1" hangingPunct="1">
              <a:lnSpc>
                <a:spcPct val="90000"/>
              </a:lnSpc>
            </a:pPr>
            <a:r>
              <a:rPr lang="en-US" sz="2400" dirty="0"/>
              <a:t>These transports include fixed-wing aircraft and rotary wing aircraft.</a:t>
            </a:r>
          </a:p>
          <a:p>
            <a:pPr eaLnBrk="1" hangingPunct="1">
              <a:lnSpc>
                <a:spcPct val="90000"/>
              </a:lnSpc>
              <a:buFontTx/>
              <a:buNone/>
            </a:pPr>
            <a:endParaRPr lang="en-US" sz="2400" dirty="0"/>
          </a:p>
        </p:txBody>
      </p:sp>
      <p:sp>
        <p:nvSpPr>
          <p:cNvPr id="147461"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65 of 71</a:t>
            </a:r>
          </a:p>
        </p:txBody>
      </p:sp>
      <p:pic>
        <p:nvPicPr>
          <p:cNvPr id="147464" name="Picture 8" descr="S65a"/>
          <p:cNvPicPr>
            <a:picLocks noChangeAspect="1" noChangeArrowheads="1"/>
          </p:cNvPicPr>
          <p:nvPr/>
        </p:nvPicPr>
        <p:blipFill>
          <a:blip r:embed="rId3" cstate="print"/>
          <a:srcRect/>
          <a:stretch>
            <a:fillRect/>
          </a:stretch>
        </p:blipFill>
        <p:spPr bwMode="auto">
          <a:xfrm>
            <a:off x="6756400" y="2303464"/>
            <a:ext cx="2768600" cy="1811337"/>
          </a:xfrm>
          <a:prstGeom prst="rect">
            <a:avLst/>
          </a:prstGeom>
          <a:noFill/>
          <a:ln w="19050">
            <a:solidFill>
              <a:schemeClr val="tx1"/>
            </a:solidFill>
            <a:miter lim="800000"/>
            <a:headEnd/>
            <a:tailEnd/>
          </a:ln>
        </p:spPr>
      </p:pic>
      <p:pic>
        <p:nvPicPr>
          <p:cNvPr id="147463" name="Picture 7" descr="S65b"/>
          <p:cNvPicPr>
            <a:picLocks noChangeAspect="1" noChangeArrowheads="1"/>
          </p:cNvPicPr>
          <p:nvPr/>
        </p:nvPicPr>
        <p:blipFill>
          <a:blip r:embed="rId4" cstate="print"/>
          <a:srcRect/>
          <a:stretch>
            <a:fillRect/>
          </a:stretch>
        </p:blipFill>
        <p:spPr bwMode="auto">
          <a:xfrm>
            <a:off x="7162800" y="3886200"/>
            <a:ext cx="2781300" cy="1817688"/>
          </a:xfrm>
          <a:prstGeom prst="rect">
            <a:avLst/>
          </a:prstGeom>
          <a:noFill/>
          <a:ln w="19050">
            <a:solidFill>
              <a:schemeClr val="tx1"/>
            </a:solidFill>
            <a:miter lim="800000"/>
            <a:headEnd/>
            <a:tailEnd/>
          </a:ln>
        </p:spPr>
      </p:pic>
      <p:sp>
        <p:nvSpPr>
          <p:cNvPr id="7" name="TextBox 6"/>
          <p:cNvSpPr txBox="1"/>
          <p:nvPr/>
        </p:nvSpPr>
        <p:spPr>
          <a:xfrm>
            <a:off x="2133601"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Photographs courtesy of the Federal Aviation Administration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sz="3600"/>
              <a:t>Operational Aerospace Medicine</a:t>
            </a:r>
          </a:p>
        </p:txBody>
      </p:sp>
      <p:sp>
        <p:nvSpPr>
          <p:cNvPr id="149506" name="Content Placeholder 8"/>
          <p:cNvSpPr>
            <a:spLocks noGrp="1"/>
          </p:cNvSpPr>
          <p:nvPr>
            <p:ph sz="half" idx="2"/>
          </p:nvPr>
        </p:nvSpPr>
        <p:spPr>
          <a:xfrm>
            <a:off x="5562600" y="1752600"/>
            <a:ext cx="5562600" cy="4343400"/>
          </a:xfrm>
          <a:solidFill>
            <a:srgbClr val="00B0F0">
              <a:alpha val="0"/>
            </a:srgbClr>
          </a:solidFill>
        </p:spPr>
        <p:txBody>
          <a:bodyPr/>
          <a:lstStyle/>
          <a:p>
            <a:pPr eaLnBrk="1" hangingPunct="1"/>
            <a:r>
              <a:rPr lang="en-US" sz="2400" dirty="0"/>
              <a:t>Hyperbaric Medicine Practitioners support a variety of occupational, training, and remote diving activities</a:t>
            </a:r>
          </a:p>
          <a:p>
            <a:pPr eaLnBrk="1" hangingPunct="1">
              <a:buFontTx/>
              <a:buNone/>
            </a:pPr>
            <a:endParaRPr lang="en-US" sz="2400" dirty="0"/>
          </a:p>
          <a:p>
            <a:pPr lvl="1" eaLnBrk="1" hangingPunct="1">
              <a:buFont typeface="Arial" charset="0"/>
              <a:buChar char="•"/>
            </a:pPr>
            <a:r>
              <a:rPr lang="en-US" dirty="0"/>
              <a:t>Oil Industry</a:t>
            </a:r>
          </a:p>
          <a:p>
            <a:pPr lvl="1" eaLnBrk="1" hangingPunct="1">
              <a:buFont typeface="Arial" charset="0"/>
              <a:buChar char="•"/>
            </a:pPr>
            <a:r>
              <a:rPr lang="en-US" dirty="0"/>
              <a:t>Astronaut Dive Training for Extravehicular Activities</a:t>
            </a:r>
          </a:p>
          <a:p>
            <a:pPr lvl="1" eaLnBrk="1" hangingPunct="1">
              <a:buFont typeface="Arial" charset="0"/>
              <a:buChar char="•"/>
            </a:pPr>
            <a:r>
              <a:rPr lang="en-US" dirty="0"/>
              <a:t>Underwater Search &amp; Rescue Support </a:t>
            </a:r>
          </a:p>
        </p:txBody>
      </p:sp>
      <p:sp>
        <p:nvSpPr>
          <p:cNvPr id="149509"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66 of 71</a:t>
            </a:r>
          </a:p>
        </p:txBody>
      </p:sp>
      <p:pic>
        <p:nvPicPr>
          <p:cNvPr id="149510" name="Picture 6" descr="S66"/>
          <p:cNvPicPr>
            <a:picLocks noChangeAspect="1" noChangeArrowheads="1"/>
          </p:cNvPicPr>
          <p:nvPr/>
        </p:nvPicPr>
        <p:blipFill>
          <a:blip r:embed="rId3" cstate="print"/>
          <a:srcRect/>
          <a:stretch>
            <a:fillRect/>
          </a:stretch>
        </p:blipFill>
        <p:spPr bwMode="auto">
          <a:xfrm>
            <a:off x="2743200" y="1965326"/>
            <a:ext cx="2560638" cy="3902075"/>
          </a:xfrm>
          <a:prstGeom prst="rect">
            <a:avLst/>
          </a:prstGeom>
          <a:noFill/>
          <a:ln w="19050">
            <a:solidFill>
              <a:schemeClr val="tx1"/>
            </a:solidFill>
            <a:miter lim="800000"/>
            <a:headEnd/>
            <a:tailEnd/>
          </a:ln>
        </p:spPr>
      </p:pic>
      <p:sp>
        <p:nvSpPr>
          <p:cNvPr id="6" name="TextBox 6"/>
          <p:cNvSpPr txBox="1"/>
          <p:nvPr/>
        </p:nvSpPr>
        <p:spPr>
          <a:xfrm>
            <a:off x="2057401"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 courtesy of the Federal Aviation Administration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z="3600"/>
              <a:t>Survival, Search &amp; Rescue</a:t>
            </a:r>
          </a:p>
        </p:txBody>
      </p:sp>
      <p:sp>
        <p:nvSpPr>
          <p:cNvPr id="151554" name="Rectangle 3"/>
          <p:cNvSpPr>
            <a:spLocks noGrp="1" noChangeArrowheads="1"/>
          </p:cNvSpPr>
          <p:nvPr>
            <p:ph sz="half" idx="1"/>
          </p:nvPr>
        </p:nvSpPr>
        <p:spPr>
          <a:xfrm>
            <a:off x="1295400" y="1981200"/>
            <a:ext cx="5257800" cy="4343400"/>
          </a:xfrm>
          <a:solidFill>
            <a:srgbClr val="FFFF00">
              <a:alpha val="0"/>
            </a:srgbClr>
          </a:solidFill>
        </p:spPr>
        <p:txBody>
          <a:bodyPr/>
          <a:lstStyle/>
          <a:p>
            <a:pPr eaLnBrk="1" hangingPunct="1"/>
            <a:r>
              <a:rPr lang="en-US" dirty="0"/>
              <a:t>Crash Worthiness – Primary/Secondary Protection</a:t>
            </a:r>
          </a:p>
          <a:p>
            <a:pPr lvl="1" eaLnBrk="1" hangingPunct="1">
              <a:buFont typeface="Arial" charset="0"/>
              <a:buChar char="•"/>
            </a:pPr>
            <a:r>
              <a:rPr lang="en-US" sz="1600" dirty="0"/>
              <a:t>The aircraft and its systems are a life support system and its thoughtful design may greatly aid in the survivability of a crash</a:t>
            </a:r>
          </a:p>
          <a:p>
            <a:pPr eaLnBrk="1" hangingPunct="1"/>
            <a:r>
              <a:rPr lang="en-US" dirty="0"/>
              <a:t>Search &amp; Rescue Systems</a:t>
            </a:r>
          </a:p>
          <a:p>
            <a:pPr lvl="1" eaLnBrk="1" hangingPunct="1">
              <a:buFont typeface="Arial" charset="0"/>
              <a:buChar char="•"/>
            </a:pPr>
            <a:r>
              <a:rPr lang="en-US" sz="1600" dirty="0"/>
              <a:t>Beacons</a:t>
            </a:r>
          </a:p>
          <a:p>
            <a:pPr lvl="1" eaLnBrk="1" hangingPunct="1">
              <a:buFont typeface="Arial" charset="0"/>
              <a:buChar char="•"/>
            </a:pPr>
            <a:r>
              <a:rPr lang="en-US" sz="1600" dirty="0"/>
              <a:t>Increased use of satellite technology</a:t>
            </a:r>
          </a:p>
          <a:p>
            <a:pPr lvl="1" eaLnBrk="1" hangingPunct="1">
              <a:buFont typeface="Arial" charset="0"/>
              <a:buChar char="•"/>
            </a:pPr>
            <a:r>
              <a:rPr lang="en-US" sz="1600" dirty="0"/>
              <a:t>Organized systems in civilian environment and military</a:t>
            </a:r>
          </a:p>
          <a:p>
            <a:pPr lvl="1" eaLnBrk="1" hangingPunct="1">
              <a:buFont typeface="Arial" charset="0"/>
              <a:buChar char="•"/>
            </a:pPr>
            <a:r>
              <a:rPr lang="en-US" sz="1600" dirty="0"/>
              <a:t>Importance of survival training</a:t>
            </a:r>
          </a:p>
          <a:p>
            <a:pPr lvl="1" eaLnBrk="1" hangingPunct="1">
              <a:buFont typeface="Arial" charset="0"/>
              <a:buChar char="•"/>
            </a:pPr>
            <a:endParaRPr lang="en-US" sz="2800" dirty="0"/>
          </a:p>
        </p:txBody>
      </p:sp>
      <p:sp>
        <p:nvSpPr>
          <p:cNvPr id="151557"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67 of 71</a:t>
            </a:r>
          </a:p>
        </p:txBody>
      </p:sp>
      <p:pic>
        <p:nvPicPr>
          <p:cNvPr id="151558" name="Picture 6" descr="S67"/>
          <p:cNvPicPr>
            <a:picLocks noChangeAspect="1" noChangeArrowheads="1"/>
          </p:cNvPicPr>
          <p:nvPr/>
        </p:nvPicPr>
        <p:blipFill>
          <a:blip r:embed="rId3" cstate="print"/>
          <a:srcRect/>
          <a:stretch>
            <a:fillRect/>
          </a:stretch>
        </p:blipFill>
        <p:spPr bwMode="auto">
          <a:xfrm>
            <a:off x="6934201" y="1965326"/>
            <a:ext cx="2493963" cy="3749675"/>
          </a:xfrm>
          <a:prstGeom prst="rect">
            <a:avLst/>
          </a:prstGeom>
          <a:noFill/>
          <a:ln w="19050">
            <a:solidFill>
              <a:schemeClr val="tx1"/>
            </a:solidFill>
            <a:miter lim="800000"/>
            <a:headEnd/>
            <a:tailEnd/>
          </a:ln>
        </p:spPr>
      </p:pic>
      <p:sp>
        <p:nvSpPr>
          <p:cNvPr id="6" name="TextBox 6"/>
          <p:cNvSpPr txBox="1"/>
          <p:nvPr/>
        </p:nvSpPr>
        <p:spPr>
          <a:xfrm>
            <a:off x="2057401"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 courtesy of the Federal Aviation Administration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z="3600"/>
              <a:t>Accident Investigation</a:t>
            </a:r>
          </a:p>
        </p:txBody>
      </p:sp>
      <p:sp>
        <p:nvSpPr>
          <p:cNvPr id="153602" name="Rectangle 3"/>
          <p:cNvSpPr>
            <a:spLocks noGrp="1" noChangeArrowheads="1"/>
          </p:cNvSpPr>
          <p:nvPr>
            <p:ph sz="half" idx="1"/>
          </p:nvPr>
        </p:nvSpPr>
        <p:spPr>
          <a:xfrm>
            <a:off x="1143000" y="1905000"/>
            <a:ext cx="4800600" cy="4343400"/>
          </a:xfrm>
          <a:solidFill>
            <a:srgbClr val="00B0F0">
              <a:alpha val="0"/>
            </a:srgbClr>
          </a:solidFill>
        </p:spPr>
        <p:txBody>
          <a:bodyPr/>
          <a:lstStyle/>
          <a:p>
            <a:pPr eaLnBrk="1" hangingPunct="1">
              <a:buFont typeface="Arial" charset="0"/>
              <a:buChar char="•"/>
            </a:pPr>
            <a:r>
              <a:rPr lang="en-US" dirty="0"/>
              <a:t>Significant improvements in accident rate and data since the 1960s due to: </a:t>
            </a:r>
          </a:p>
          <a:p>
            <a:pPr lvl="1" eaLnBrk="1" hangingPunct="1"/>
            <a:r>
              <a:rPr lang="en-US" dirty="0"/>
              <a:t>Improved operational procedures</a:t>
            </a:r>
          </a:p>
          <a:p>
            <a:pPr lvl="1" eaLnBrk="1" hangingPunct="1"/>
            <a:r>
              <a:rPr lang="en-US" dirty="0"/>
              <a:t>Technological developments</a:t>
            </a:r>
          </a:p>
          <a:p>
            <a:pPr lvl="1" eaLnBrk="1" hangingPunct="1"/>
            <a:r>
              <a:rPr lang="en-US" dirty="0"/>
              <a:t>Application of lessons learned from accident investigations</a:t>
            </a:r>
          </a:p>
        </p:txBody>
      </p:sp>
      <p:sp>
        <p:nvSpPr>
          <p:cNvPr id="153605"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68 of 71</a:t>
            </a:r>
          </a:p>
        </p:txBody>
      </p:sp>
      <p:pic>
        <p:nvPicPr>
          <p:cNvPr id="153606" name="Picture 6" descr="Accident-Data-Trace copy"/>
          <p:cNvPicPr>
            <a:picLocks noChangeAspect="1" noChangeArrowheads="1"/>
          </p:cNvPicPr>
          <p:nvPr/>
        </p:nvPicPr>
        <p:blipFill>
          <a:blip r:embed="rId3" cstate="print"/>
          <a:srcRect b="31758"/>
          <a:stretch>
            <a:fillRect/>
          </a:stretch>
        </p:blipFill>
        <p:spPr bwMode="auto">
          <a:xfrm>
            <a:off x="6324600" y="1981201"/>
            <a:ext cx="3835400" cy="3806825"/>
          </a:xfrm>
          <a:prstGeom prst="rect">
            <a:avLst/>
          </a:prstGeom>
          <a:noFill/>
          <a:ln w="19050">
            <a:solidFill>
              <a:schemeClr val="tx1"/>
            </a:solidFill>
            <a:miter lim="800000"/>
            <a:headEnd/>
            <a:tailEnd/>
          </a:ln>
        </p:spPr>
      </p:pic>
      <p:sp>
        <p:nvSpPr>
          <p:cNvPr id="6" name="TextBox 6"/>
          <p:cNvSpPr txBox="1"/>
          <p:nvPr/>
        </p:nvSpPr>
        <p:spPr>
          <a:xfrm>
            <a:off x="2057401" y="6324600"/>
            <a:ext cx="4927375" cy="286232"/>
          </a:xfrm>
          <a:prstGeom prst="rect">
            <a:avLst/>
          </a:prstGeom>
          <a:noFill/>
        </p:spPr>
        <p:txBody>
          <a:bodyPr wrap="none" rtlCol="0">
            <a:spAutoFit/>
          </a:bodyPr>
          <a:lstStyle>
            <a:defPPr>
              <a:defRPr lang="en-US"/>
            </a:defPPr>
            <a:lvl1pPr algn="ctr" rtl="0" fontAlgn="base">
              <a:lnSpc>
                <a:spcPct val="90000"/>
              </a:lnSpc>
              <a:spcBef>
                <a:spcPct val="20000"/>
              </a:spcBef>
              <a:spcAft>
                <a:spcPct val="0"/>
              </a:spcAft>
              <a:defRPr sz="2000" b="1" kern="1200">
                <a:solidFill>
                  <a:srgbClr val="000000"/>
                </a:solidFill>
                <a:latin typeface="Arial" charset="0"/>
                <a:ea typeface="+mn-ea"/>
                <a:cs typeface="+mn-cs"/>
              </a:defRPr>
            </a:lvl1pPr>
            <a:lvl2pPr marL="457200" algn="ctr" rtl="0" fontAlgn="base">
              <a:lnSpc>
                <a:spcPct val="90000"/>
              </a:lnSpc>
              <a:spcBef>
                <a:spcPct val="20000"/>
              </a:spcBef>
              <a:spcAft>
                <a:spcPct val="0"/>
              </a:spcAft>
              <a:defRPr sz="2000" b="1" kern="1200">
                <a:solidFill>
                  <a:srgbClr val="000000"/>
                </a:solidFill>
                <a:latin typeface="Arial" charset="0"/>
                <a:ea typeface="+mn-ea"/>
                <a:cs typeface="+mn-cs"/>
              </a:defRPr>
            </a:lvl2pPr>
            <a:lvl3pPr marL="914400" algn="ctr" rtl="0" fontAlgn="base">
              <a:lnSpc>
                <a:spcPct val="90000"/>
              </a:lnSpc>
              <a:spcBef>
                <a:spcPct val="20000"/>
              </a:spcBef>
              <a:spcAft>
                <a:spcPct val="0"/>
              </a:spcAft>
              <a:defRPr sz="2000" b="1" kern="1200">
                <a:solidFill>
                  <a:srgbClr val="000000"/>
                </a:solidFill>
                <a:latin typeface="Arial" charset="0"/>
                <a:ea typeface="+mn-ea"/>
                <a:cs typeface="+mn-cs"/>
              </a:defRPr>
            </a:lvl3pPr>
            <a:lvl4pPr marL="1371600" algn="ctr" rtl="0" fontAlgn="base">
              <a:lnSpc>
                <a:spcPct val="90000"/>
              </a:lnSpc>
              <a:spcBef>
                <a:spcPct val="20000"/>
              </a:spcBef>
              <a:spcAft>
                <a:spcPct val="0"/>
              </a:spcAft>
              <a:defRPr sz="2000" b="1" kern="1200">
                <a:solidFill>
                  <a:srgbClr val="000000"/>
                </a:solidFill>
                <a:latin typeface="Arial" charset="0"/>
                <a:ea typeface="+mn-ea"/>
                <a:cs typeface="+mn-cs"/>
              </a:defRPr>
            </a:lvl4pPr>
            <a:lvl5pPr marL="1828800" algn="ctr" rtl="0" fontAlgn="base">
              <a:lnSpc>
                <a:spcPct val="90000"/>
              </a:lnSpc>
              <a:spcBef>
                <a:spcPct val="20000"/>
              </a:spcBef>
              <a:spcAft>
                <a:spcPct val="0"/>
              </a:spcAft>
              <a:defRPr sz="2000" b="1" kern="1200">
                <a:solidFill>
                  <a:srgbClr val="000000"/>
                </a:solidFill>
                <a:latin typeface="Arial" charset="0"/>
                <a:ea typeface="+mn-ea"/>
                <a:cs typeface="+mn-cs"/>
              </a:defRPr>
            </a:lvl5pPr>
            <a:lvl6pPr marL="2286000" algn="l" defTabSz="914400" rtl="0" eaLnBrk="1" latinLnBrk="0" hangingPunct="1">
              <a:defRPr sz="2000" b="1" kern="1200">
                <a:solidFill>
                  <a:srgbClr val="000000"/>
                </a:solidFill>
                <a:latin typeface="Arial" charset="0"/>
                <a:ea typeface="+mn-ea"/>
                <a:cs typeface="+mn-cs"/>
              </a:defRPr>
            </a:lvl6pPr>
            <a:lvl7pPr marL="2743200" algn="l" defTabSz="914400" rtl="0" eaLnBrk="1" latinLnBrk="0" hangingPunct="1">
              <a:defRPr sz="2000" b="1" kern="1200">
                <a:solidFill>
                  <a:srgbClr val="000000"/>
                </a:solidFill>
                <a:latin typeface="Arial" charset="0"/>
                <a:ea typeface="+mn-ea"/>
                <a:cs typeface="+mn-cs"/>
              </a:defRPr>
            </a:lvl7pPr>
            <a:lvl8pPr marL="3200400" algn="l" defTabSz="914400" rtl="0" eaLnBrk="1" latinLnBrk="0" hangingPunct="1">
              <a:defRPr sz="2000" b="1" kern="1200">
                <a:solidFill>
                  <a:srgbClr val="000000"/>
                </a:solidFill>
                <a:latin typeface="Arial" charset="0"/>
                <a:ea typeface="+mn-ea"/>
                <a:cs typeface="+mn-cs"/>
              </a:defRPr>
            </a:lvl8pPr>
            <a:lvl9pPr marL="3657600" algn="l" defTabSz="914400" rtl="0" eaLnBrk="1" latinLnBrk="0" hangingPunct="1">
              <a:defRPr sz="2000" b="1" kern="1200">
                <a:solidFill>
                  <a:srgbClr val="000000"/>
                </a:solidFill>
                <a:latin typeface="Arial" charset="0"/>
                <a:ea typeface="+mn-ea"/>
                <a:cs typeface="+mn-cs"/>
              </a:defRPr>
            </a:lvl9pPr>
          </a:lstStyle>
          <a:p>
            <a:r>
              <a:rPr lang="en-US" sz="1400" b="0" dirty="0"/>
              <a:t>Photograph courtesy of the Federal Aviation Administration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sz="3600"/>
              <a:t>Accident Investigation</a:t>
            </a:r>
          </a:p>
        </p:txBody>
      </p:sp>
      <p:sp>
        <p:nvSpPr>
          <p:cNvPr id="155650" name="Rectangle 3"/>
          <p:cNvSpPr>
            <a:spLocks noGrp="1" noChangeArrowheads="1"/>
          </p:cNvSpPr>
          <p:nvPr>
            <p:ph sz="half" idx="1"/>
          </p:nvPr>
        </p:nvSpPr>
        <p:spPr>
          <a:xfrm>
            <a:off x="1524000" y="1752600"/>
            <a:ext cx="4495800" cy="4267200"/>
          </a:xfrm>
          <a:solidFill>
            <a:srgbClr val="FFFF00">
              <a:alpha val="0"/>
            </a:srgbClr>
          </a:solidFill>
        </p:spPr>
        <p:txBody>
          <a:bodyPr/>
          <a:lstStyle/>
          <a:p>
            <a:pPr eaLnBrk="1" hangingPunct="1"/>
            <a:r>
              <a:rPr lang="en-US" sz="3600" dirty="0"/>
              <a:t>Methodical  &amp; multidisciplinary evaluation of aspects that may have contributed to an accident</a:t>
            </a:r>
          </a:p>
        </p:txBody>
      </p:sp>
      <p:sp>
        <p:nvSpPr>
          <p:cNvPr id="155651" name="Content Placeholder 5"/>
          <p:cNvSpPr>
            <a:spLocks noGrp="1"/>
          </p:cNvSpPr>
          <p:nvPr>
            <p:ph sz="half" idx="2"/>
          </p:nvPr>
        </p:nvSpPr>
        <p:spPr>
          <a:xfrm>
            <a:off x="5715000" y="1752600"/>
            <a:ext cx="5791200" cy="4267200"/>
          </a:xfrm>
          <a:solidFill>
            <a:srgbClr val="FFFF00">
              <a:alpha val="0"/>
            </a:srgbClr>
          </a:solidFill>
        </p:spPr>
        <p:txBody>
          <a:bodyPr/>
          <a:lstStyle/>
          <a:p>
            <a:pPr algn="ctr" eaLnBrk="1" hangingPunct="1">
              <a:buNone/>
            </a:pPr>
            <a:r>
              <a:rPr lang="en-US" b="1" dirty="0"/>
              <a:t>Civilians and Military use similar resources</a:t>
            </a:r>
          </a:p>
          <a:p>
            <a:pPr lvl="2" eaLnBrk="1" hangingPunct="1"/>
            <a:r>
              <a:rPr lang="en-US" sz="1600" b="1" dirty="0"/>
              <a:t>Flight Surgeons</a:t>
            </a:r>
          </a:p>
          <a:p>
            <a:pPr lvl="2" eaLnBrk="1" hangingPunct="1"/>
            <a:r>
              <a:rPr lang="en-US" sz="1600" b="1" dirty="0"/>
              <a:t>Emergency Response Teams</a:t>
            </a:r>
          </a:p>
          <a:p>
            <a:pPr lvl="2" eaLnBrk="1" hangingPunct="1"/>
            <a:r>
              <a:rPr lang="en-US" sz="1600" b="1" dirty="0"/>
              <a:t>Hazardous Materials Specialists</a:t>
            </a:r>
          </a:p>
          <a:p>
            <a:pPr lvl="2" eaLnBrk="1" hangingPunct="1"/>
            <a:r>
              <a:rPr lang="en-US" sz="1600" b="1" dirty="0"/>
              <a:t>Aviation Experts</a:t>
            </a:r>
          </a:p>
          <a:p>
            <a:pPr lvl="2" eaLnBrk="1" hangingPunct="1"/>
            <a:r>
              <a:rPr lang="en-US" sz="1600" b="1" dirty="0"/>
              <a:t>Airframe Maintenance  &amp; Engineering Experts</a:t>
            </a:r>
          </a:p>
          <a:p>
            <a:pPr lvl="2" eaLnBrk="1" hangingPunct="1"/>
            <a:r>
              <a:rPr lang="en-US" sz="1600" b="1" dirty="0"/>
              <a:t>Air Traffic &amp; Air Field Experts</a:t>
            </a:r>
          </a:p>
          <a:p>
            <a:pPr lvl="2" eaLnBrk="1" hangingPunct="1"/>
            <a:r>
              <a:rPr lang="en-US" sz="1600" b="1" dirty="0"/>
              <a:t>Pathologists &amp; Toxicologists</a:t>
            </a:r>
          </a:p>
          <a:p>
            <a:pPr lvl="2" eaLnBrk="1" hangingPunct="1"/>
            <a:r>
              <a:rPr lang="en-US" sz="1600" b="1" dirty="0"/>
              <a:t>Dentists</a:t>
            </a:r>
          </a:p>
          <a:p>
            <a:pPr lvl="2" eaLnBrk="1" hangingPunct="1"/>
            <a:r>
              <a:rPr lang="en-US" sz="1600" b="1" dirty="0"/>
              <a:t>Coroners</a:t>
            </a:r>
          </a:p>
          <a:p>
            <a:pPr lvl="2" eaLnBrk="1" hangingPunct="1"/>
            <a:r>
              <a:rPr lang="en-US" sz="1600" b="1" dirty="0"/>
              <a:t>Law Enforcement Officers</a:t>
            </a:r>
          </a:p>
          <a:p>
            <a:pPr lvl="2" eaLnBrk="1" hangingPunct="1">
              <a:buFontTx/>
              <a:buNone/>
            </a:pPr>
            <a:endParaRPr lang="en-US" sz="2400" dirty="0"/>
          </a:p>
          <a:p>
            <a:pPr lvl="2" eaLnBrk="1" hangingPunct="1">
              <a:buFontTx/>
              <a:buNone/>
            </a:pPr>
            <a:endParaRPr lang="en-US" sz="2400" dirty="0"/>
          </a:p>
          <a:p>
            <a:pPr eaLnBrk="1" hangingPunct="1"/>
            <a:endParaRPr lang="en-US" sz="3200" dirty="0"/>
          </a:p>
        </p:txBody>
      </p:sp>
      <p:sp>
        <p:nvSpPr>
          <p:cNvPr id="155653"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69 of 71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p:txBody>
          <a:bodyPr/>
          <a:lstStyle/>
          <a:p>
            <a:pPr eaLnBrk="1" hangingPunct="1"/>
            <a:r>
              <a:rPr lang="en-US" sz="3600" b="1"/>
              <a:t>Aerospace Medicine Practitioners</a:t>
            </a:r>
          </a:p>
        </p:txBody>
      </p:sp>
      <p:sp>
        <p:nvSpPr>
          <p:cNvPr id="28674" name="Content Placeholder 4"/>
          <p:cNvSpPr>
            <a:spLocks noGrp="1"/>
          </p:cNvSpPr>
          <p:nvPr>
            <p:ph sz="half" idx="1"/>
          </p:nvPr>
        </p:nvSpPr>
        <p:spPr>
          <a:xfrm>
            <a:off x="762000" y="1846262"/>
            <a:ext cx="5257800" cy="4402137"/>
          </a:xfrm>
          <a:solidFill>
            <a:srgbClr val="92D050">
              <a:alpha val="0"/>
            </a:srgbClr>
          </a:solidFill>
        </p:spPr>
        <p:txBody>
          <a:bodyPr/>
          <a:lstStyle/>
          <a:p>
            <a:pPr lvl="1" eaLnBrk="1" hangingPunct="1">
              <a:buFont typeface="Arial" charset="0"/>
              <a:buChar char="•"/>
            </a:pPr>
            <a:r>
              <a:rPr lang="en-US" sz="3200" dirty="0"/>
              <a:t>Aviation Medical Examiners (AMEs) </a:t>
            </a:r>
          </a:p>
          <a:p>
            <a:pPr lvl="2" eaLnBrk="1" hangingPunct="1"/>
            <a:r>
              <a:rPr lang="en-US" dirty="0"/>
              <a:t>Designated, trained, and supervised by the FAA Flight Surgeons</a:t>
            </a:r>
          </a:p>
          <a:p>
            <a:pPr lvl="2" eaLnBrk="1" hangingPunct="1"/>
            <a:r>
              <a:rPr lang="en-US" dirty="0"/>
              <a:t>Examine/certify civilian pilots</a:t>
            </a:r>
          </a:p>
          <a:p>
            <a:pPr lvl="2" eaLnBrk="1" hangingPunct="1"/>
            <a:r>
              <a:rPr lang="en-US" dirty="0"/>
              <a:t>Training provides an understanding of aviation related problems, physiology, standards, and administrative processes</a:t>
            </a:r>
          </a:p>
          <a:p>
            <a:pPr lvl="2" eaLnBrk="1" hangingPunct="1"/>
            <a:r>
              <a:rPr lang="en-US" dirty="0"/>
              <a:t>One week course with mandatory refresher courses</a:t>
            </a:r>
          </a:p>
          <a:p>
            <a:pPr eaLnBrk="1" hangingPunct="1"/>
            <a:endParaRPr lang="en-US" sz="3600" dirty="0"/>
          </a:p>
        </p:txBody>
      </p:sp>
      <p:sp>
        <p:nvSpPr>
          <p:cNvPr id="28675" name="Content Placeholder 5"/>
          <p:cNvSpPr>
            <a:spLocks noGrp="1"/>
          </p:cNvSpPr>
          <p:nvPr>
            <p:ph sz="half" idx="2"/>
          </p:nvPr>
        </p:nvSpPr>
        <p:spPr>
          <a:solidFill>
            <a:srgbClr val="92D050">
              <a:alpha val="0"/>
            </a:srgbClr>
          </a:solidFill>
        </p:spPr>
        <p:txBody>
          <a:bodyPr/>
          <a:lstStyle/>
          <a:p>
            <a:pPr eaLnBrk="1" hangingPunct="1"/>
            <a:r>
              <a:rPr lang="en-GB" sz="3200" dirty="0"/>
              <a:t>International Aviation Medical Examiners</a:t>
            </a:r>
          </a:p>
          <a:p>
            <a:pPr lvl="1" eaLnBrk="1" hangingPunct="1">
              <a:buFont typeface="Arial" charset="0"/>
              <a:buChar char="•"/>
            </a:pPr>
            <a:r>
              <a:rPr lang="en-GB" sz="2000" dirty="0"/>
              <a:t>European Aviation Safety Agency (EASA)</a:t>
            </a:r>
          </a:p>
          <a:p>
            <a:pPr lvl="1" eaLnBrk="1" hangingPunct="1">
              <a:buFont typeface="Arial" charset="0"/>
              <a:buChar char="•"/>
            </a:pPr>
            <a:r>
              <a:rPr lang="en-US" sz="2000" dirty="0"/>
              <a:t>Training provides an understanding of aviation related problems, physiology, standards, and administrative processes</a:t>
            </a:r>
          </a:p>
          <a:p>
            <a:pPr lvl="1" eaLnBrk="1" hangingPunct="1">
              <a:buFont typeface="Arial" charset="0"/>
              <a:buChar char="•"/>
            </a:pPr>
            <a:r>
              <a:rPr lang="en-GB" sz="2000" dirty="0"/>
              <a:t>60 hr basic and 60 hr advanced courses</a:t>
            </a:r>
            <a:endParaRPr lang="en-US" sz="2000" dirty="0"/>
          </a:p>
          <a:p>
            <a:pPr eaLnBrk="1" hangingPunct="1"/>
            <a:endParaRPr lang="en-US" sz="3600" dirty="0"/>
          </a:p>
        </p:txBody>
      </p:sp>
      <p:sp>
        <p:nvSpPr>
          <p:cNvPr id="28677"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7 of 71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3"/>
          <p:cNvSpPr>
            <a:spLocks noGrp="1"/>
          </p:cNvSpPr>
          <p:nvPr>
            <p:ph type="title"/>
          </p:nvPr>
        </p:nvSpPr>
        <p:spPr/>
        <p:txBody>
          <a:bodyPr/>
          <a:lstStyle/>
          <a:p>
            <a:pPr eaLnBrk="1" hangingPunct="1"/>
            <a:r>
              <a:rPr lang="en-US" sz="3600"/>
              <a:t>Accident Investigation</a:t>
            </a:r>
          </a:p>
        </p:txBody>
      </p:sp>
      <p:sp>
        <p:nvSpPr>
          <p:cNvPr id="157698" name="Content Placeholder 2"/>
          <p:cNvSpPr>
            <a:spLocks noGrp="1"/>
          </p:cNvSpPr>
          <p:nvPr>
            <p:ph sz="half" idx="1"/>
          </p:nvPr>
        </p:nvSpPr>
        <p:spPr>
          <a:xfrm>
            <a:off x="914400" y="1752600"/>
            <a:ext cx="5105400" cy="4343400"/>
          </a:xfrm>
          <a:solidFill>
            <a:srgbClr val="FFFF00">
              <a:alpha val="0"/>
            </a:srgbClr>
          </a:solidFill>
        </p:spPr>
        <p:txBody>
          <a:bodyPr/>
          <a:lstStyle/>
          <a:p>
            <a:pPr eaLnBrk="1" hangingPunct="1"/>
            <a:r>
              <a:rPr lang="en-US" sz="1800" dirty="0"/>
              <a:t>Accident Summary</a:t>
            </a:r>
          </a:p>
          <a:p>
            <a:pPr lvl="1" eaLnBrk="1" hangingPunct="1">
              <a:buFont typeface="Arial" charset="0"/>
              <a:buChar char="•"/>
            </a:pPr>
            <a:r>
              <a:rPr lang="en-US" sz="1600" dirty="0"/>
              <a:t>Nature of Accident</a:t>
            </a:r>
          </a:p>
          <a:p>
            <a:pPr lvl="1" eaLnBrk="1" hangingPunct="1">
              <a:buFont typeface="Arial" charset="0"/>
              <a:buChar char="•"/>
            </a:pPr>
            <a:r>
              <a:rPr lang="en-US" sz="1600" dirty="0"/>
              <a:t>Communication with ATC</a:t>
            </a:r>
          </a:p>
          <a:p>
            <a:pPr lvl="1" eaLnBrk="1" hangingPunct="1">
              <a:buFont typeface="Arial" charset="0"/>
              <a:buChar char="•"/>
            </a:pPr>
            <a:r>
              <a:rPr lang="en-US" sz="1600" dirty="0"/>
              <a:t>Flight Data Recorder</a:t>
            </a:r>
          </a:p>
          <a:p>
            <a:pPr lvl="1" eaLnBrk="1" hangingPunct="1">
              <a:buFont typeface="Arial" charset="0"/>
              <a:buChar char="•"/>
            </a:pPr>
            <a:r>
              <a:rPr lang="en-US" sz="1600" dirty="0"/>
              <a:t>Witness Reports</a:t>
            </a:r>
          </a:p>
          <a:p>
            <a:pPr lvl="1" eaLnBrk="1" hangingPunct="1">
              <a:buFont typeface="Arial" charset="0"/>
              <a:buChar char="•"/>
            </a:pPr>
            <a:r>
              <a:rPr lang="en-US" sz="1600" dirty="0"/>
              <a:t>Weather Conditions</a:t>
            </a:r>
          </a:p>
          <a:p>
            <a:pPr eaLnBrk="1" hangingPunct="1"/>
            <a:r>
              <a:rPr lang="en-US" sz="1800" dirty="0"/>
              <a:t>Pilot Information</a:t>
            </a:r>
          </a:p>
          <a:p>
            <a:pPr lvl="1" eaLnBrk="1" hangingPunct="1">
              <a:buFont typeface="Arial" charset="0"/>
              <a:buChar char="•"/>
            </a:pPr>
            <a:r>
              <a:rPr lang="en-US" sz="1600" dirty="0"/>
              <a:t>Certification &amp; Class</a:t>
            </a:r>
          </a:p>
          <a:p>
            <a:pPr lvl="1" eaLnBrk="1" hangingPunct="1">
              <a:buFont typeface="Arial" charset="0"/>
              <a:buChar char="•"/>
            </a:pPr>
            <a:r>
              <a:rPr lang="en-US" sz="1600" dirty="0"/>
              <a:t>Age &amp; Health History</a:t>
            </a:r>
          </a:p>
          <a:p>
            <a:pPr lvl="1" eaLnBrk="1" hangingPunct="1">
              <a:buFont typeface="Arial" charset="0"/>
              <a:buChar char="•"/>
            </a:pPr>
            <a:r>
              <a:rPr lang="en-US" sz="1600" dirty="0"/>
              <a:t>Historical Flight Performance</a:t>
            </a:r>
          </a:p>
          <a:p>
            <a:pPr lvl="1" eaLnBrk="1" hangingPunct="1">
              <a:buFont typeface="Arial" charset="0"/>
              <a:buChar char="•"/>
            </a:pPr>
            <a:r>
              <a:rPr lang="en-US" sz="1600" dirty="0"/>
              <a:t>Assigned AME</a:t>
            </a:r>
          </a:p>
          <a:p>
            <a:pPr eaLnBrk="1" hangingPunct="1"/>
            <a:r>
              <a:rPr lang="en-US" sz="1800" dirty="0"/>
              <a:t>Aircraft Certification</a:t>
            </a:r>
          </a:p>
          <a:p>
            <a:pPr lvl="1" eaLnBrk="1" hangingPunct="1">
              <a:buFont typeface="Arial" charset="0"/>
              <a:buChar char="•"/>
            </a:pPr>
            <a:r>
              <a:rPr lang="en-US" sz="1600" dirty="0"/>
              <a:t>Type of Aircraft</a:t>
            </a:r>
          </a:p>
          <a:p>
            <a:pPr lvl="1" eaLnBrk="1" hangingPunct="1">
              <a:buFont typeface="Arial" charset="0"/>
              <a:buChar char="•"/>
            </a:pPr>
            <a:r>
              <a:rPr lang="en-US" sz="1600" dirty="0"/>
              <a:t>Vehicle Maintenance Information</a:t>
            </a:r>
          </a:p>
          <a:p>
            <a:pPr lvl="1" eaLnBrk="1" hangingPunct="1">
              <a:buFont typeface="Arial" charset="0"/>
              <a:buChar char="•"/>
            </a:pPr>
            <a:endParaRPr lang="en-US" sz="1600" dirty="0"/>
          </a:p>
        </p:txBody>
      </p:sp>
      <p:sp>
        <p:nvSpPr>
          <p:cNvPr id="157699" name="Content Placeholder 4"/>
          <p:cNvSpPr>
            <a:spLocks noGrp="1"/>
          </p:cNvSpPr>
          <p:nvPr>
            <p:ph sz="half" idx="2"/>
          </p:nvPr>
        </p:nvSpPr>
        <p:spPr>
          <a:xfrm>
            <a:off x="6019800" y="1752600"/>
            <a:ext cx="5562600" cy="4343400"/>
          </a:xfrm>
          <a:solidFill>
            <a:srgbClr val="FFFF00">
              <a:alpha val="0"/>
            </a:srgbClr>
          </a:solidFill>
        </p:spPr>
        <p:txBody>
          <a:bodyPr/>
          <a:lstStyle/>
          <a:p>
            <a:pPr eaLnBrk="1" hangingPunct="1"/>
            <a:r>
              <a:rPr lang="en-US" sz="2000" dirty="0"/>
              <a:t>On Scene Investigation</a:t>
            </a:r>
          </a:p>
          <a:p>
            <a:pPr lvl="1" eaLnBrk="1" hangingPunct="1">
              <a:buFont typeface="Arial" charset="0"/>
              <a:buChar char="•"/>
            </a:pPr>
            <a:r>
              <a:rPr lang="en-US" sz="1800" dirty="0"/>
              <a:t>Fire, Blast, Acceleration Evidence </a:t>
            </a:r>
          </a:p>
          <a:p>
            <a:pPr lvl="1" eaLnBrk="1" hangingPunct="1">
              <a:buFont typeface="Arial" charset="0"/>
              <a:buChar char="•"/>
            </a:pPr>
            <a:r>
              <a:rPr lang="en-US" sz="1800" dirty="0"/>
              <a:t>Grid Debris and Victims </a:t>
            </a:r>
          </a:p>
          <a:p>
            <a:pPr lvl="1" eaLnBrk="1" hangingPunct="1">
              <a:buFont typeface="Arial" charset="0"/>
              <a:buChar char="•"/>
            </a:pPr>
            <a:r>
              <a:rPr lang="en-US" sz="1800" dirty="0"/>
              <a:t>Mechanism of Injury</a:t>
            </a:r>
          </a:p>
          <a:p>
            <a:pPr lvl="2" eaLnBrk="1" hangingPunct="1"/>
            <a:r>
              <a:rPr lang="en-US" sz="1600" dirty="0"/>
              <a:t>Photography</a:t>
            </a:r>
          </a:p>
          <a:p>
            <a:pPr lvl="2" eaLnBrk="1" hangingPunct="1"/>
            <a:r>
              <a:rPr lang="en-US" sz="1600" dirty="0"/>
              <a:t>X-Rays</a:t>
            </a:r>
          </a:p>
          <a:p>
            <a:pPr lvl="1" eaLnBrk="1" hangingPunct="1">
              <a:buFont typeface="Arial" charset="0"/>
              <a:buChar char="•"/>
            </a:pPr>
            <a:r>
              <a:rPr lang="en-US" sz="2000" dirty="0"/>
              <a:t>Toxicology</a:t>
            </a:r>
          </a:p>
          <a:p>
            <a:pPr lvl="2" eaLnBrk="1" hangingPunct="1"/>
            <a:r>
              <a:rPr lang="en-US" sz="1600" dirty="0"/>
              <a:t>Body Fluids &amp; Tissues of Key Crew Evaluated</a:t>
            </a:r>
          </a:p>
          <a:p>
            <a:pPr lvl="1" eaLnBrk="1" hangingPunct="1">
              <a:buFont typeface="Arial" charset="0"/>
              <a:buChar char="•"/>
            </a:pPr>
            <a:r>
              <a:rPr lang="en-US" sz="2000" dirty="0"/>
              <a:t>Forensics</a:t>
            </a:r>
          </a:p>
          <a:p>
            <a:pPr lvl="2" eaLnBrk="1" hangingPunct="1"/>
            <a:r>
              <a:rPr lang="en-US" sz="1600" dirty="0"/>
              <a:t>Forensic Dentistry</a:t>
            </a:r>
          </a:p>
          <a:p>
            <a:pPr lvl="2" eaLnBrk="1" hangingPunct="1"/>
            <a:r>
              <a:rPr lang="en-US" sz="1600" dirty="0"/>
              <a:t>DNA</a:t>
            </a:r>
          </a:p>
          <a:p>
            <a:pPr eaLnBrk="1" hangingPunct="1"/>
            <a:r>
              <a:rPr lang="en-US" sz="2000" dirty="0"/>
              <a:t>Corroboration with Archival Accident Data</a:t>
            </a:r>
          </a:p>
        </p:txBody>
      </p:sp>
      <p:sp>
        <p:nvSpPr>
          <p:cNvPr id="157701"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70 of 71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pPr eaLnBrk="1" hangingPunct="1"/>
            <a:r>
              <a:rPr lang="en-US" sz="3600"/>
              <a:t>Acknowledgements</a:t>
            </a:r>
          </a:p>
        </p:txBody>
      </p:sp>
      <p:sp>
        <p:nvSpPr>
          <p:cNvPr id="159746" name="Rectangle 3"/>
          <p:cNvSpPr>
            <a:spLocks noGrp="1" noChangeArrowheads="1"/>
          </p:cNvSpPr>
          <p:nvPr>
            <p:ph sz="half" idx="1"/>
          </p:nvPr>
        </p:nvSpPr>
        <p:spPr>
          <a:xfrm>
            <a:off x="1752600" y="1828800"/>
            <a:ext cx="4267200" cy="4191000"/>
          </a:xfrm>
          <a:solidFill>
            <a:srgbClr val="FFFF00">
              <a:alpha val="0"/>
            </a:srgbClr>
          </a:solidFill>
        </p:spPr>
        <p:txBody>
          <a:bodyPr/>
          <a:lstStyle/>
          <a:p>
            <a:pPr eaLnBrk="1" hangingPunct="1">
              <a:buFont typeface="Arial" pitchFamily="34" charset="0"/>
              <a:buChar char="•"/>
            </a:pPr>
            <a:r>
              <a:rPr lang="en-US" sz="2400" dirty="0"/>
              <a:t>Anthony </a:t>
            </a:r>
            <a:r>
              <a:rPr lang="en-US" sz="2400" dirty="0" err="1"/>
              <a:t>Artino</a:t>
            </a:r>
            <a:r>
              <a:rPr lang="en-US" sz="2400" dirty="0"/>
              <a:t> PhD</a:t>
            </a:r>
          </a:p>
          <a:p>
            <a:pPr eaLnBrk="1" hangingPunct="1">
              <a:buFont typeface="Arial" pitchFamily="34" charset="0"/>
              <a:buChar char="•"/>
            </a:pPr>
            <a:r>
              <a:rPr lang="en-US" sz="2400" dirty="0"/>
              <a:t>Professor Michael </a:t>
            </a:r>
            <a:r>
              <a:rPr lang="en-US" sz="2400" dirty="0" err="1"/>
              <a:t>Bagshaw</a:t>
            </a:r>
            <a:r>
              <a:rPr lang="en-US" sz="2400" dirty="0"/>
              <a:t> </a:t>
            </a:r>
          </a:p>
          <a:p>
            <a:pPr eaLnBrk="1" hangingPunct="1">
              <a:buFont typeface="Arial" pitchFamily="34" charset="0"/>
              <a:buChar char="•"/>
            </a:pPr>
            <a:r>
              <a:rPr lang="en-US" sz="2400" dirty="0" err="1"/>
              <a:t>Eilis</a:t>
            </a:r>
            <a:r>
              <a:rPr lang="en-US" sz="2400" dirty="0"/>
              <a:t> Boudreau MD PhD</a:t>
            </a:r>
          </a:p>
          <a:p>
            <a:pPr eaLnBrk="1" hangingPunct="1">
              <a:buFont typeface="Arial" pitchFamily="34" charset="0"/>
              <a:buChar char="•"/>
            </a:pPr>
            <a:r>
              <a:rPr lang="en-US" sz="2400" dirty="0"/>
              <a:t>Yvette </a:t>
            </a:r>
            <a:r>
              <a:rPr lang="en-US" sz="2400" dirty="0" err="1"/>
              <a:t>DeBois</a:t>
            </a:r>
            <a:r>
              <a:rPr lang="en-US" sz="2400" dirty="0"/>
              <a:t> MD MPH</a:t>
            </a:r>
          </a:p>
          <a:p>
            <a:pPr eaLnBrk="1" hangingPunct="1">
              <a:buFont typeface="Arial" pitchFamily="34" charset="0"/>
              <a:buChar char="•"/>
            </a:pPr>
            <a:r>
              <a:rPr lang="en-US" sz="2400" dirty="0"/>
              <a:t>Marvin Jackson MD</a:t>
            </a:r>
          </a:p>
          <a:p>
            <a:pPr eaLnBrk="1" hangingPunct="1">
              <a:buFont typeface="Arial" pitchFamily="34" charset="0"/>
              <a:buChar char="•"/>
            </a:pPr>
            <a:r>
              <a:rPr lang="en-US" sz="2400" dirty="0"/>
              <a:t>Jeff Myers MD</a:t>
            </a:r>
          </a:p>
          <a:p>
            <a:pPr eaLnBrk="1" hangingPunct="1"/>
            <a:endParaRPr lang="en-US" dirty="0"/>
          </a:p>
        </p:txBody>
      </p:sp>
      <p:sp>
        <p:nvSpPr>
          <p:cNvPr id="159747" name="Content Placeholder 3"/>
          <p:cNvSpPr>
            <a:spLocks noGrp="1"/>
          </p:cNvSpPr>
          <p:nvPr>
            <p:ph sz="half" idx="2"/>
          </p:nvPr>
        </p:nvSpPr>
        <p:spPr>
          <a:xfrm>
            <a:off x="6172200" y="1828800"/>
            <a:ext cx="4343400" cy="4191000"/>
          </a:xfrm>
        </p:spPr>
        <p:txBody>
          <a:bodyPr/>
          <a:lstStyle/>
          <a:p>
            <a:pPr eaLnBrk="1" hangingPunct="1"/>
            <a:r>
              <a:rPr lang="en-US" sz="2400" dirty="0"/>
              <a:t>David Rhodes MD MPH</a:t>
            </a:r>
          </a:p>
          <a:p>
            <a:pPr eaLnBrk="1" hangingPunct="1"/>
            <a:r>
              <a:rPr lang="en-US" sz="2400" dirty="0"/>
              <a:t>Philip </a:t>
            </a:r>
            <a:r>
              <a:rPr lang="en-US" sz="2400" dirty="0" err="1"/>
              <a:t>Scarpa</a:t>
            </a:r>
            <a:r>
              <a:rPr lang="en-US" sz="2400" dirty="0"/>
              <a:t> MD</a:t>
            </a:r>
          </a:p>
          <a:p>
            <a:pPr eaLnBrk="1" hangingPunct="1"/>
            <a:r>
              <a:rPr lang="en-US" sz="2400" dirty="0"/>
              <a:t>Erich Schroeder MD MPH</a:t>
            </a:r>
          </a:p>
          <a:p>
            <a:pPr eaLnBrk="1" hangingPunct="1"/>
            <a:r>
              <a:rPr lang="en-US" sz="2400" dirty="0"/>
              <a:t>Greg </a:t>
            </a:r>
            <a:r>
              <a:rPr lang="en-US" sz="2400" dirty="0" err="1"/>
              <a:t>Shaskan</a:t>
            </a:r>
            <a:r>
              <a:rPr lang="en-US" sz="2400" dirty="0"/>
              <a:t> MD</a:t>
            </a:r>
          </a:p>
          <a:p>
            <a:pPr eaLnBrk="1" hangingPunct="1"/>
            <a:r>
              <a:rPr lang="en-US" sz="2400" dirty="0"/>
              <a:t>Jan </a:t>
            </a:r>
            <a:r>
              <a:rPr lang="en-US" sz="2400" dirty="0" err="1"/>
              <a:t>Stepanek</a:t>
            </a:r>
            <a:r>
              <a:rPr lang="en-US" sz="2400" dirty="0"/>
              <a:t> MD MPH</a:t>
            </a:r>
          </a:p>
          <a:p>
            <a:pPr eaLnBrk="1" hangingPunct="1"/>
            <a:r>
              <a:rPr lang="en-US" sz="2400" dirty="0"/>
              <a:t>Jeffrey </a:t>
            </a:r>
            <a:r>
              <a:rPr lang="en-US" sz="2400" dirty="0" err="1"/>
              <a:t>Sventek</a:t>
            </a:r>
            <a:r>
              <a:rPr lang="en-US" sz="2400" dirty="0"/>
              <a:t> MS</a:t>
            </a:r>
          </a:p>
          <a:p>
            <a:pPr eaLnBrk="1" hangingPunct="1"/>
            <a:r>
              <a:rPr lang="en-US" sz="2400" dirty="0"/>
              <a:t>James Webb PhD</a:t>
            </a:r>
          </a:p>
          <a:p>
            <a:pPr eaLnBrk="1" hangingPunct="1"/>
            <a:endParaRPr lang="en-US" dirty="0"/>
          </a:p>
        </p:txBody>
      </p:sp>
      <p:sp>
        <p:nvSpPr>
          <p:cNvPr id="159749" name="Text Box 5"/>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dirty="0">
                <a:solidFill>
                  <a:schemeClr val="tx1"/>
                </a:solidFill>
              </a:rPr>
              <a:t>71 of 71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600" b="1"/>
              <a:t>Aerospace Medicine Practitioners</a:t>
            </a:r>
          </a:p>
        </p:txBody>
      </p:sp>
      <p:sp>
        <p:nvSpPr>
          <p:cNvPr id="30722" name="Content Placeholder 2"/>
          <p:cNvSpPr>
            <a:spLocks noGrp="1"/>
          </p:cNvSpPr>
          <p:nvPr>
            <p:ph idx="1"/>
          </p:nvPr>
        </p:nvSpPr>
        <p:spPr>
          <a:xfrm>
            <a:off x="2057400" y="2057400"/>
            <a:ext cx="8610600" cy="4038600"/>
          </a:xfrm>
          <a:solidFill>
            <a:srgbClr val="92D050">
              <a:alpha val="0"/>
            </a:srgbClr>
          </a:solidFill>
        </p:spPr>
        <p:txBody>
          <a:bodyPr/>
          <a:lstStyle/>
          <a:p>
            <a:pPr eaLnBrk="1" hangingPunct="1"/>
            <a:r>
              <a:rPr lang="en-US" sz="3600" dirty="0"/>
              <a:t>Military Flight Surgeons</a:t>
            </a:r>
          </a:p>
          <a:p>
            <a:pPr lvl="1" eaLnBrk="1" hangingPunct="1">
              <a:buFont typeface="Arial" charset="0"/>
              <a:buChar char="•"/>
            </a:pPr>
            <a:r>
              <a:rPr lang="en-US" dirty="0"/>
              <a:t>Caring for aviators and their families, manage </a:t>
            </a:r>
          </a:p>
          <a:p>
            <a:pPr lvl="1" eaLnBrk="1" hangingPunct="1">
              <a:buFont typeface="Arial" charset="0"/>
              <a:buNone/>
            </a:pPr>
            <a:r>
              <a:rPr lang="en-US" dirty="0"/>
              <a:t>    aerospace medicine and public health programs</a:t>
            </a:r>
          </a:p>
          <a:p>
            <a:pPr lvl="1" eaLnBrk="1" hangingPunct="1">
              <a:buFont typeface="Arial" charset="0"/>
              <a:buChar char="•"/>
            </a:pPr>
            <a:r>
              <a:rPr lang="en-US" dirty="0"/>
              <a:t>Special training programs: </a:t>
            </a:r>
          </a:p>
          <a:p>
            <a:pPr lvl="2" eaLnBrk="1" hangingPunct="1"/>
            <a:r>
              <a:rPr lang="en-US" dirty="0"/>
              <a:t>Residency in Aerospace Medicine (RAM)</a:t>
            </a:r>
          </a:p>
          <a:p>
            <a:pPr lvl="2" eaLnBrk="1" hangingPunct="1"/>
            <a:r>
              <a:rPr lang="en-US" dirty="0"/>
              <a:t>Non-RAM military courses</a:t>
            </a:r>
          </a:p>
          <a:p>
            <a:pPr lvl="2" eaLnBrk="1" hangingPunct="1"/>
            <a:endParaRPr lang="en-US" dirty="0"/>
          </a:p>
          <a:p>
            <a:pPr lvl="1" eaLnBrk="1" hangingPunct="1">
              <a:buFontTx/>
              <a:buNone/>
            </a:pPr>
            <a:r>
              <a:rPr lang="en-US" dirty="0"/>
              <a:t>		</a:t>
            </a:r>
          </a:p>
          <a:p>
            <a:pPr eaLnBrk="1" hangingPunct="1"/>
            <a:endParaRPr lang="en-US" sz="4000" dirty="0"/>
          </a:p>
        </p:txBody>
      </p:sp>
      <p:sp>
        <p:nvSpPr>
          <p:cNvPr id="30724"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8 of 71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3600" b="1"/>
              <a:t>Aerospace Medicine Practitioners</a:t>
            </a:r>
          </a:p>
        </p:txBody>
      </p:sp>
      <p:sp>
        <p:nvSpPr>
          <p:cNvPr id="32770" name="Content Placeholder 2"/>
          <p:cNvSpPr>
            <a:spLocks noGrp="1"/>
          </p:cNvSpPr>
          <p:nvPr>
            <p:ph idx="1"/>
          </p:nvPr>
        </p:nvSpPr>
        <p:spPr>
          <a:xfrm>
            <a:off x="1524000" y="1905000"/>
            <a:ext cx="8686800" cy="4648200"/>
          </a:xfrm>
          <a:solidFill>
            <a:srgbClr val="92D050">
              <a:alpha val="0"/>
            </a:srgbClr>
          </a:solidFill>
        </p:spPr>
        <p:txBody>
          <a:bodyPr/>
          <a:lstStyle/>
          <a:p>
            <a:pPr eaLnBrk="1" hangingPunct="1"/>
            <a:r>
              <a:rPr lang="en-US" dirty="0"/>
              <a:t>National Aeronautics and Space Administration (NASA) Flight Surgeon Duties</a:t>
            </a:r>
          </a:p>
          <a:p>
            <a:pPr lvl="1" eaLnBrk="1" hangingPunct="1">
              <a:buFont typeface="Arial" charset="0"/>
              <a:buChar char="•"/>
            </a:pPr>
            <a:r>
              <a:rPr lang="en-US" sz="2400" dirty="0"/>
              <a:t>Medical care for astronaut corps and their families</a:t>
            </a:r>
          </a:p>
          <a:p>
            <a:pPr lvl="1" eaLnBrk="1" hangingPunct="1">
              <a:buFont typeface="Arial" charset="0"/>
              <a:buChar char="•"/>
            </a:pPr>
            <a:r>
              <a:rPr lang="en-US" sz="2400" dirty="0"/>
              <a:t>Astronaut selection and mission training</a:t>
            </a:r>
          </a:p>
          <a:p>
            <a:pPr lvl="1" eaLnBrk="1" hangingPunct="1">
              <a:buFont typeface="Arial" charset="0"/>
              <a:buChar char="•"/>
            </a:pPr>
            <a:r>
              <a:rPr lang="en-US" sz="2400" dirty="0"/>
              <a:t>Develops physiologic countermeasures for spaceflight</a:t>
            </a:r>
          </a:p>
          <a:p>
            <a:pPr lvl="1" eaLnBrk="1" hangingPunct="1">
              <a:buFont typeface="Arial" charset="0"/>
              <a:buChar char="•"/>
            </a:pPr>
            <a:r>
              <a:rPr lang="en-US" sz="2400" dirty="0"/>
              <a:t>Ensures crew health and safety </a:t>
            </a:r>
          </a:p>
          <a:p>
            <a:pPr lvl="1" eaLnBrk="1" hangingPunct="1">
              <a:buFont typeface="Arial" charset="0"/>
              <a:buChar char="•"/>
            </a:pPr>
            <a:r>
              <a:rPr lang="en-US" sz="2400" dirty="0"/>
              <a:t>Research promoting a better understanding of medical issues associated with spaceflight environment </a:t>
            </a:r>
          </a:p>
          <a:p>
            <a:pPr lvl="1" eaLnBrk="1" hangingPunct="1">
              <a:buFont typeface="Arial" charset="0"/>
              <a:buChar char="•"/>
            </a:pPr>
            <a:endParaRPr lang="en-US" sz="2400" dirty="0"/>
          </a:p>
          <a:p>
            <a:pPr lvl="1" eaLnBrk="1" hangingPunct="1">
              <a:buFont typeface="Arial" charset="0"/>
              <a:buChar char="•"/>
            </a:pPr>
            <a:endParaRPr lang="en-US" sz="3200" dirty="0"/>
          </a:p>
          <a:p>
            <a:pPr lvl="1" eaLnBrk="1" hangingPunct="1">
              <a:buFontTx/>
              <a:buNone/>
            </a:pPr>
            <a:endParaRPr lang="en-US" sz="3200" dirty="0"/>
          </a:p>
          <a:p>
            <a:pPr lvl="1" eaLnBrk="1" hangingPunct="1"/>
            <a:endParaRPr lang="en-US" sz="3200" dirty="0"/>
          </a:p>
          <a:p>
            <a:pPr lvl="1" eaLnBrk="1" hangingPunct="1"/>
            <a:endParaRPr lang="en-US" sz="3200" dirty="0"/>
          </a:p>
        </p:txBody>
      </p:sp>
      <p:sp>
        <p:nvSpPr>
          <p:cNvPr id="32772" name="Text Box 4"/>
          <p:cNvSpPr txBox="1">
            <a:spLocks noChangeArrowheads="1"/>
          </p:cNvSpPr>
          <p:nvPr/>
        </p:nvSpPr>
        <p:spPr bwMode="auto">
          <a:xfrm>
            <a:off x="9220200" y="6324600"/>
            <a:ext cx="1066800" cy="312738"/>
          </a:xfrm>
          <a:prstGeom prst="rect">
            <a:avLst/>
          </a:prstGeom>
          <a:noFill/>
          <a:ln w="9525" algn="ctr">
            <a:noFill/>
            <a:miter lim="800000"/>
            <a:headEnd/>
            <a:tailEnd/>
          </a:ln>
          <a:effectLst/>
        </p:spPr>
        <p:txBody>
          <a:bodyPr>
            <a:spAutoFit/>
          </a:bodyPr>
          <a:lstStyle/>
          <a:p>
            <a:pPr marL="342900" indent="-342900">
              <a:spcBef>
                <a:spcPct val="50000"/>
              </a:spcBef>
            </a:pPr>
            <a:r>
              <a:rPr lang="en-US" sz="1600">
                <a:solidFill>
                  <a:schemeClr val="tx1"/>
                </a:solidFill>
              </a:rPr>
              <a:t>9 of 71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5149</TotalTime>
  <Words>3623</Words>
  <Application>Microsoft Office PowerPoint</Application>
  <PresentationFormat>Widescreen</PresentationFormat>
  <Paragraphs>778</Paragraphs>
  <Slides>71</Slides>
  <Notes>71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Arial (W1)</vt:lpstr>
      <vt:lpstr>Calibri</vt:lpstr>
      <vt:lpstr>Courier New</vt:lpstr>
      <vt:lpstr>Franklin Gothic Demi</vt:lpstr>
      <vt:lpstr>Lucida Calligraphy</vt:lpstr>
      <vt:lpstr>Times New Roman</vt:lpstr>
      <vt:lpstr>Default Design</vt:lpstr>
      <vt:lpstr>PowerPoint Presentation</vt:lpstr>
      <vt:lpstr>Overview</vt:lpstr>
      <vt:lpstr>Aerospace Medicine  vs. Traditional Medicine</vt:lpstr>
      <vt:lpstr>Brief History of Flight Medicine</vt:lpstr>
      <vt:lpstr>Aerospace Medicine Practitioners</vt:lpstr>
      <vt:lpstr>Aerospace Medicine Practitioners</vt:lpstr>
      <vt:lpstr>Aerospace Medicine Practitioners</vt:lpstr>
      <vt:lpstr>Aerospace Medicine Practitioners</vt:lpstr>
      <vt:lpstr>Aerospace Medicine Practitioners</vt:lpstr>
      <vt:lpstr>Advanced Training in Aerospace Medicine</vt:lpstr>
      <vt:lpstr>Aerospace Medicine Practitioners (Non-Physicians)</vt:lpstr>
      <vt:lpstr>Advanced Training in Aerospace Medicine</vt:lpstr>
      <vt:lpstr>The Flight Environment</vt:lpstr>
      <vt:lpstr>Theory of Flight</vt:lpstr>
      <vt:lpstr>The Atmosphere</vt:lpstr>
      <vt:lpstr>The Atmosphere</vt:lpstr>
      <vt:lpstr>Key Atmospheric Properties in Ascent</vt:lpstr>
      <vt:lpstr>The Atmosphere</vt:lpstr>
      <vt:lpstr>Atmospheric Pressure &amp; Altitude</vt:lpstr>
      <vt:lpstr>Atmosphere</vt:lpstr>
      <vt:lpstr>      Aerospace Physiology</vt:lpstr>
      <vt:lpstr>Respiration: Gas Laws </vt:lpstr>
      <vt:lpstr>Respiration</vt:lpstr>
      <vt:lpstr>         Respiration: Gas Exchange</vt:lpstr>
      <vt:lpstr>Respiration</vt:lpstr>
      <vt:lpstr>Hypobaria</vt:lpstr>
      <vt:lpstr>Hypobaria: Decompression Sickness</vt:lpstr>
      <vt:lpstr>Hypobaria: Symptoms of Altitude DCS</vt:lpstr>
      <vt:lpstr>Altitude Hypobaria: Treatment of DCS</vt:lpstr>
      <vt:lpstr>Hypobaria: Protection from DCS</vt:lpstr>
      <vt:lpstr>Acceleration, Inertial Forces &amp; Cardiovascular System</vt:lpstr>
      <vt:lpstr>Acceleration Effects</vt:lpstr>
      <vt:lpstr> Acceleration  </vt:lpstr>
      <vt:lpstr>Space Flight Effects</vt:lpstr>
      <vt:lpstr>Spatial Orientation</vt:lpstr>
      <vt:lpstr>Vision</vt:lpstr>
      <vt:lpstr>Bioacoustics</vt:lpstr>
      <vt:lpstr>Vibration</vt:lpstr>
      <vt:lpstr>Other Physical Factors Associated with Flying</vt:lpstr>
      <vt:lpstr>Human Factors</vt:lpstr>
      <vt:lpstr>Human Factors</vt:lpstr>
      <vt:lpstr>Human Factors</vt:lpstr>
      <vt:lpstr>Life Support Systems</vt:lpstr>
      <vt:lpstr>Cabin Air Quality</vt:lpstr>
      <vt:lpstr>Cabin Air Quality</vt:lpstr>
      <vt:lpstr>Life Support Systems</vt:lpstr>
      <vt:lpstr>Clinical Aerospace Medicine</vt:lpstr>
      <vt:lpstr>Fitness for Duty &amp; Return to Flight Status</vt:lpstr>
      <vt:lpstr>Fitness for Duty &amp; Return to Flight Status</vt:lpstr>
      <vt:lpstr>Fitness for Duty &amp; Return to Flight Status: Multisystem Approach</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Fitness for Duty &amp; Return to Flight Status</vt:lpstr>
      <vt:lpstr>Clinical Hyperbaric Medicine</vt:lpstr>
      <vt:lpstr>Operational Aerospace Medicine</vt:lpstr>
      <vt:lpstr>Operational Aerospace Medicine</vt:lpstr>
      <vt:lpstr>Operational Aerospace Medicine</vt:lpstr>
      <vt:lpstr>Operational Aerospace Medicine</vt:lpstr>
      <vt:lpstr>Operational Aerospace Medicine</vt:lpstr>
      <vt:lpstr>Operational Aerospace Medicine</vt:lpstr>
      <vt:lpstr>Survival, Search &amp; Rescue</vt:lpstr>
      <vt:lpstr>Accident Investigation</vt:lpstr>
      <vt:lpstr>Accident Investigation</vt:lpstr>
      <vt:lpstr>Accident Investigation</vt:lpstr>
      <vt:lpstr>Acknowledgements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Mavity Family</dc:creator>
  <cp:lastModifiedBy>Jeffrey Sventek</cp:lastModifiedBy>
  <cp:revision>601</cp:revision>
  <dcterms:created xsi:type="dcterms:W3CDTF">2008-01-21T18:26:27Z</dcterms:created>
  <dcterms:modified xsi:type="dcterms:W3CDTF">2018-07-09T15:28:40Z</dcterms:modified>
</cp:coreProperties>
</file>