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7"/>
  </p:notesMasterIdLst>
  <p:handoutMasterIdLst>
    <p:handoutMasterId r:id="rId28"/>
  </p:handoutMasterIdLst>
  <p:sldIdLst>
    <p:sldId id="256" r:id="rId2"/>
    <p:sldId id="293" r:id="rId3"/>
    <p:sldId id="257" r:id="rId4"/>
    <p:sldId id="258" r:id="rId5"/>
    <p:sldId id="259" r:id="rId6"/>
    <p:sldId id="260" r:id="rId7"/>
    <p:sldId id="261" r:id="rId8"/>
    <p:sldId id="262" r:id="rId9"/>
    <p:sldId id="263" r:id="rId10"/>
    <p:sldId id="265" r:id="rId11"/>
    <p:sldId id="266" r:id="rId12"/>
    <p:sldId id="267" r:id="rId13"/>
    <p:sldId id="294" r:id="rId14"/>
    <p:sldId id="295" r:id="rId15"/>
    <p:sldId id="269" r:id="rId16"/>
    <p:sldId id="302" r:id="rId17"/>
    <p:sldId id="285" r:id="rId18"/>
    <p:sldId id="303" r:id="rId19"/>
    <p:sldId id="304" r:id="rId20"/>
    <p:sldId id="299" r:id="rId21"/>
    <p:sldId id="305" r:id="rId22"/>
    <p:sldId id="306" r:id="rId23"/>
    <p:sldId id="308" r:id="rId24"/>
    <p:sldId id="307"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86549" autoAdjust="0"/>
  </p:normalViewPr>
  <p:slideViewPr>
    <p:cSldViewPr snapToGrid="0">
      <p:cViewPr varScale="1">
        <p:scale>
          <a:sx n="55" d="100"/>
          <a:sy n="55" d="100"/>
        </p:scale>
        <p:origin x="1552" y="52"/>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4B5762-5F0E-4902-AB42-B1B17CF09BF3}" type="datetimeFigureOut">
              <a:rPr lang="en-US" smtClean="0"/>
              <a:t>7/9/2018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798728-AD75-4C7D-9FF2-6F7325E57992}" type="slidenum">
              <a:rPr lang="en-US" smtClean="0"/>
              <a:t>‹#›</a:t>
            </a:fld>
            <a:endParaRPr lang="en-US"/>
          </a:p>
        </p:txBody>
      </p:sp>
    </p:spTree>
    <p:extLst>
      <p:ext uri="{BB962C8B-B14F-4D97-AF65-F5344CB8AC3E}">
        <p14:creationId xmlns:p14="http://schemas.microsoft.com/office/powerpoint/2010/main" val="2857024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1F24B-5337-460E-99D9-96CF93E81B93}" type="datetimeFigureOut">
              <a:rPr lang="en-US" smtClean="0"/>
              <a:t>7/9/2018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4C919-E200-4B7B-85F6-3B7A3E057F70}" type="slidenum">
              <a:rPr lang="en-US" smtClean="0"/>
              <a:t>‹#›</a:t>
            </a:fld>
            <a:endParaRPr lang="en-US"/>
          </a:p>
        </p:txBody>
      </p:sp>
    </p:spTree>
    <p:extLst>
      <p:ext uri="{BB962C8B-B14F-4D97-AF65-F5344CB8AC3E}">
        <p14:creationId xmlns:p14="http://schemas.microsoft.com/office/powerpoint/2010/main" val="1063883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https://www.flickr.com/photos/nasa2explore/25212575690/in/album-72157665267866402/</a:t>
            </a:r>
          </a:p>
          <a:p>
            <a:endParaRPr lang="en-US" dirty="0"/>
          </a:p>
        </p:txBody>
      </p:sp>
      <p:sp>
        <p:nvSpPr>
          <p:cNvPr id="4" name="Slide Number Placeholder 3"/>
          <p:cNvSpPr>
            <a:spLocks noGrp="1"/>
          </p:cNvSpPr>
          <p:nvPr>
            <p:ph type="sldNum" sz="quarter" idx="10"/>
          </p:nvPr>
        </p:nvSpPr>
        <p:spPr/>
        <p:txBody>
          <a:bodyPr/>
          <a:lstStyle/>
          <a:p>
            <a:fld id="{7D14C919-E200-4B7B-85F6-3B7A3E057F70}" type="slidenum">
              <a:rPr lang="en-US" smtClean="0"/>
              <a:t>2</a:t>
            </a:fld>
            <a:endParaRPr lang="en-US"/>
          </a:p>
        </p:txBody>
      </p:sp>
    </p:spTree>
    <p:extLst>
      <p:ext uri="{BB962C8B-B14F-4D97-AF65-F5344CB8AC3E}">
        <p14:creationId xmlns:p14="http://schemas.microsoft.com/office/powerpoint/2010/main" val="227535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https://www.flickr.com/photos/nasakennedy/40619429702/</a:t>
            </a:r>
          </a:p>
          <a:p>
            <a:endParaRPr lang="en-US" dirty="0"/>
          </a:p>
          <a:p>
            <a:r>
              <a:rPr lang="en-US" dirty="0"/>
              <a:t>https://www.flickr.com/photos/nasa2explore/9368813977/in/album-72157665226196132/</a:t>
            </a:r>
          </a:p>
        </p:txBody>
      </p:sp>
      <p:sp>
        <p:nvSpPr>
          <p:cNvPr id="4" name="Slide Number Placeholder 3"/>
          <p:cNvSpPr>
            <a:spLocks noGrp="1"/>
          </p:cNvSpPr>
          <p:nvPr>
            <p:ph type="sldNum" sz="quarter" idx="10"/>
          </p:nvPr>
        </p:nvSpPr>
        <p:spPr/>
        <p:txBody>
          <a:bodyPr/>
          <a:lstStyle/>
          <a:p>
            <a:fld id="{7D14C919-E200-4B7B-85F6-3B7A3E057F70}" type="slidenum">
              <a:rPr lang="en-US" smtClean="0"/>
              <a:t>12</a:t>
            </a:fld>
            <a:endParaRPr lang="en-US"/>
          </a:p>
        </p:txBody>
      </p:sp>
    </p:spTree>
    <p:extLst>
      <p:ext uri="{BB962C8B-B14F-4D97-AF65-F5344CB8AC3E}">
        <p14:creationId xmlns:p14="http://schemas.microsoft.com/office/powerpoint/2010/main" val="282956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https://www.flickr.com/photos/nasa2explore/9371193442/in/album-72157662710904974/</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https://images.nasa.gov/details-iss030e012600.html</a:t>
            </a:r>
          </a:p>
          <a:p>
            <a:endParaRPr lang="en-US" dirty="0"/>
          </a:p>
        </p:txBody>
      </p:sp>
      <p:sp>
        <p:nvSpPr>
          <p:cNvPr id="4" name="Slide Number Placeholder 3"/>
          <p:cNvSpPr>
            <a:spLocks noGrp="1"/>
          </p:cNvSpPr>
          <p:nvPr>
            <p:ph type="sldNum" sz="quarter" idx="10"/>
          </p:nvPr>
        </p:nvSpPr>
        <p:spPr/>
        <p:txBody>
          <a:bodyPr/>
          <a:lstStyle/>
          <a:p>
            <a:fld id="{7D14C919-E200-4B7B-85F6-3B7A3E057F70}" type="slidenum">
              <a:rPr lang="en-US" smtClean="0"/>
              <a:t>14</a:t>
            </a:fld>
            <a:endParaRPr lang="en-US"/>
          </a:p>
        </p:txBody>
      </p:sp>
    </p:spTree>
    <p:extLst>
      <p:ext uri="{BB962C8B-B14F-4D97-AF65-F5344CB8AC3E}">
        <p14:creationId xmlns:p14="http://schemas.microsoft.com/office/powerpoint/2010/main" val="1567517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http://www.wpafb.af.mil/News/Photos/igphoto/2001862719/</a:t>
            </a:r>
          </a:p>
          <a:p>
            <a:endParaRPr lang="en-US" dirty="0"/>
          </a:p>
          <a:p>
            <a:endParaRPr lang="en-US" dirty="0"/>
          </a:p>
          <a:p>
            <a:r>
              <a:rPr lang="en-US" dirty="0"/>
              <a:t>https://www.maryland.va.gov/facilities/baltimore/bt_virtualtour/bt_virtualtour.asp</a:t>
            </a:r>
          </a:p>
        </p:txBody>
      </p:sp>
      <p:sp>
        <p:nvSpPr>
          <p:cNvPr id="4" name="Slide Number Placeholder 3"/>
          <p:cNvSpPr>
            <a:spLocks noGrp="1"/>
          </p:cNvSpPr>
          <p:nvPr>
            <p:ph type="sldNum" sz="quarter" idx="10"/>
          </p:nvPr>
        </p:nvSpPr>
        <p:spPr/>
        <p:txBody>
          <a:bodyPr/>
          <a:lstStyle/>
          <a:p>
            <a:fld id="{7D14C919-E200-4B7B-85F6-3B7A3E057F70}" type="slidenum">
              <a:rPr lang="en-US" smtClean="0"/>
              <a:t>16</a:t>
            </a:fld>
            <a:endParaRPr lang="en-US"/>
          </a:p>
        </p:txBody>
      </p:sp>
    </p:spTree>
    <p:extLst>
      <p:ext uri="{BB962C8B-B14F-4D97-AF65-F5344CB8AC3E}">
        <p14:creationId xmlns:p14="http://schemas.microsoft.com/office/powerpoint/2010/main" val="253080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https://images.nasa.gov/details-200903210014HQ.html</a:t>
            </a:r>
          </a:p>
          <a:p>
            <a:endParaRPr lang="en-US" dirty="0"/>
          </a:p>
        </p:txBody>
      </p:sp>
      <p:sp>
        <p:nvSpPr>
          <p:cNvPr id="4" name="Slide Number Placeholder 3"/>
          <p:cNvSpPr>
            <a:spLocks noGrp="1"/>
          </p:cNvSpPr>
          <p:nvPr>
            <p:ph type="sldNum" sz="quarter" idx="10"/>
          </p:nvPr>
        </p:nvSpPr>
        <p:spPr/>
        <p:txBody>
          <a:bodyPr/>
          <a:lstStyle/>
          <a:p>
            <a:fld id="{7D14C919-E200-4B7B-85F6-3B7A3E057F70}" type="slidenum">
              <a:rPr lang="en-US" smtClean="0"/>
              <a:t>17</a:t>
            </a:fld>
            <a:endParaRPr lang="en-US"/>
          </a:p>
        </p:txBody>
      </p:sp>
    </p:spTree>
    <p:extLst>
      <p:ext uri="{BB962C8B-B14F-4D97-AF65-F5344CB8AC3E}">
        <p14:creationId xmlns:p14="http://schemas.microsoft.com/office/powerpoint/2010/main" val="422746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https://www.nps.gov/places/us-capitol.htm</a:t>
            </a:r>
          </a:p>
        </p:txBody>
      </p:sp>
      <p:sp>
        <p:nvSpPr>
          <p:cNvPr id="4" name="Slide Number Placeholder 3"/>
          <p:cNvSpPr>
            <a:spLocks noGrp="1"/>
          </p:cNvSpPr>
          <p:nvPr>
            <p:ph type="sldNum" sz="quarter" idx="10"/>
          </p:nvPr>
        </p:nvSpPr>
        <p:spPr/>
        <p:txBody>
          <a:bodyPr/>
          <a:lstStyle/>
          <a:p>
            <a:fld id="{7D14C919-E200-4B7B-85F6-3B7A3E057F70}" type="slidenum">
              <a:rPr lang="en-US" smtClean="0"/>
              <a:t>19</a:t>
            </a:fld>
            <a:endParaRPr lang="en-US"/>
          </a:p>
        </p:txBody>
      </p:sp>
    </p:spTree>
    <p:extLst>
      <p:ext uri="{BB962C8B-B14F-4D97-AF65-F5344CB8AC3E}">
        <p14:creationId xmlns:p14="http://schemas.microsoft.com/office/powerpoint/2010/main" val="131898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https://images.nasa.gov/details-jsc2004e26778.html</a:t>
            </a:r>
          </a:p>
          <a:p>
            <a:endParaRPr lang="en-US" dirty="0"/>
          </a:p>
        </p:txBody>
      </p:sp>
      <p:sp>
        <p:nvSpPr>
          <p:cNvPr id="4" name="Slide Number Placeholder 3"/>
          <p:cNvSpPr>
            <a:spLocks noGrp="1"/>
          </p:cNvSpPr>
          <p:nvPr>
            <p:ph type="sldNum" sz="quarter" idx="10"/>
          </p:nvPr>
        </p:nvSpPr>
        <p:spPr/>
        <p:txBody>
          <a:bodyPr/>
          <a:lstStyle/>
          <a:p>
            <a:fld id="{7D14C919-E200-4B7B-85F6-3B7A3E057F70}" type="slidenum">
              <a:rPr lang="en-US" smtClean="0"/>
              <a:t>20</a:t>
            </a:fld>
            <a:endParaRPr lang="en-US"/>
          </a:p>
        </p:txBody>
      </p:sp>
    </p:spTree>
    <p:extLst>
      <p:ext uri="{BB962C8B-B14F-4D97-AF65-F5344CB8AC3E}">
        <p14:creationId xmlns:p14="http://schemas.microsoft.com/office/powerpoint/2010/main" val="223454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https://images.nasa.gov/details-201207010003HQ.html</a:t>
            </a:r>
          </a:p>
          <a:p>
            <a:endParaRPr lang="en-US" dirty="0"/>
          </a:p>
        </p:txBody>
      </p:sp>
      <p:sp>
        <p:nvSpPr>
          <p:cNvPr id="4" name="Slide Number Placeholder 3"/>
          <p:cNvSpPr>
            <a:spLocks noGrp="1"/>
          </p:cNvSpPr>
          <p:nvPr>
            <p:ph type="sldNum" sz="quarter" idx="10"/>
          </p:nvPr>
        </p:nvSpPr>
        <p:spPr/>
        <p:txBody>
          <a:bodyPr/>
          <a:lstStyle/>
          <a:p>
            <a:fld id="{7D14C919-E200-4B7B-85F6-3B7A3E057F70}" type="slidenum">
              <a:rPr lang="en-US" smtClean="0"/>
              <a:t>22</a:t>
            </a:fld>
            <a:endParaRPr lang="en-US"/>
          </a:p>
        </p:txBody>
      </p:sp>
    </p:spTree>
    <p:extLst>
      <p:ext uri="{BB962C8B-B14F-4D97-AF65-F5344CB8AC3E}">
        <p14:creationId xmlns:p14="http://schemas.microsoft.com/office/powerpoint/2010/main" val="240679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https://www.asma.org/asma/media/AsMA/graphics/asma-history_first-fs-class.jpg</a:t>
            </a:r>
          </a:p>
          <a:p>
            <a:endParaRPr lang="en-US" dirty="0"/>
          </a:p>
        </p:txBody>
      </p:sp>
      <p:sp>
        <p:nvSpPr>
          <p:cNvPr id="4" name="Slide Number Placeholder 3"/>
          <p:cNvSpPr>
            <a:spLocks noGrp="1"/>
          </p:cNvSpPr>
          <p:nvPr>
            <p:ph type="sldNum" sz="quarter" idx="10"/>
          </p:nvPr>
        </p:nvSpPr>
        <p:spPr/>
        <p:txBody>
          <a:bodyPr/>
          <a:lstStyle/>
          <a:p>
            <a:fld id="{7D14C919-E200-4B7B-85F6-3B7A3E057F70}" type="slidenum">
              <a:rPr lang="en-US" smtClean="0"/>
              <a:t>23</a:t>
            </a:fld>
            <a:endParaRPr lang="en-US"/>
          </a:p>
        </p:txBody>
      </p:sp>
    </p:spTree>
    <p:extLst>
      <p:ext uri="{BB962C8B-B14F-4D97-AF65-F5344CB8AC3E}">
        <p14:creationId xmlns:p14="http://schemas.microsoft.com/office/powerpoint/2010/main" val="1985510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https://images.nasa.gov/details-KSC-04pd0243.html</a:t>
            </a:r>
          </a:p>
        </p:txBody>
      </p:sp>
      <p:sp>
        <p:nvSpPr>
          <p:cNvPr id="4" name="Slide Number Placeholder 3"/>
          <p:cNvSpPr>
            <a:spLocks noGrp="1"/>
          </p:cNvSpPr>
          <p:nvPr>
            <p:ph type="sldNum" sz="quarter" idx="10"/>
          </p:nvPr>
        </p:nvSpPr>
        <p:spPr/>
        <p:txBody>
          <a:bodyPr/>
          <a:lstStyle/>
          <a:p>
            <a:fld id="{7D14C919-E200-4B7B-85F6-3B7A3E057F70}" type="slidenum">
              <a:rPr lang="en-US" smtClean="0"/>
              <a:t>25</a:t>
            </a:fld>
            <a:endParaRPr lang="en-US"/>
          </a:p>
        </p:txBody>
      </p:sp>
    </p:spTree>
    <p:extLst>
      <p:ext uri="{BB962C8B-B14F-4D97-AF65-F5344CB8AC3E}">
        <p14:creationId xmlns:p14="http://schemas.microsoft.com/office/powerpoint/2010/main" val="421468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https://eca.state.gov/gallery/global-sports-mentoring-program-exchange-alumna-becomes-first-macedonian-woman-climb-mount</a:t>
            </a:r>
          </a:p>
          <a:p>
            <a:endParaRPr lang="en-US" dirty="0"/>
          </a:p>
          <a:p>
            <a:r>
              <a:rPr lang="en-US" dirty="0"/>
              <a:t>https://www.defense.gov/Photos/Photo-Gallery/igphoto/2001708457/</a:t>
            </a:r>
          </a:p>
          <a:p>
            <a:endParaRPr lang="en-US" dirty="0"/>
          </a:p>
          <a:p>
            <a:r>
              <a:rPr lang="en-US" dirty="0"/>
              <a:t>https://www.flickr.com/photos/nasa2explore/9454444948/in/album-72157663341251084/</a:t>
            </a:r>
          </a:p>
        </p:txBody>
      </p:sp>
      <p:sp>
        <p:nvSpPr>
          <p:cNvPr id="4" name="Slide Number Placeholder 3"/>
          <p:cNvSpPr>
            <a:spLocks noGrp="1"/>
          </p:cNvSpPr>
          <p:nvPr>
            <p:ph type="sldNum" sz="quarter" idx="10"/>
          </p:nvPr>
        </p:nvSpPr>
        <p:spPr/>
        <p:txBody>
          <a:bodyPr/>
          <a:lstStyle/>
          <a:p>
            <a:fld id="{7D14C919-E200-4B7B-85F6-3B7A3E057F70}" type="slidenum">
              <a:rPr lang="en-US" smtClean="0"/>
              <a:t>4</a:t>
            </a:fld>
            <a:endParaRPr lang="en-US"/>
          </a:p>
        </p:txBody>
      </p:sp>
    </p:spTree>
    <p:extLst>
      <p:ext uri="{BB962C8B-B14F-4D97-AF65-F5344CB8AC3E}">
        <p14:creationId xmlns:p14="http://schemas.microsoft.com/office/powerpoint/2010/main" val="284518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https://www.flickr.com/photos/nasa2explore/9449183167/in/album-72157663341251084/</a:t>
            </a:r>
          </a:p>
          <a:p>
            <a:endParaRPr lang="en-US" dirty="0"/>
          </a:p>
          <a:p>
            <a:r>
              <a:rPr lang="en-US" dirty="0"/>
              <a:t>Or this one: https://www.flickr.com/photos/nasa2explore/10876418623/in/album-72157665226196132/</a:t>
            </a:r>
          </a:p>
        </p:txBody>
      </p:sp>
      <p:sp>
        <p:nvSpPr>
          <p:cNvPr id="4" name="Slide Number Placeholder 3"/>
          <p:cNvSpPr>
            <a:spLocks noGrp="1"/>
          </p:cNvSpPr>
          <p:nvPr>
            <p:ph type="sldNum" sz="quarter" idx="10"/>
          </p:nvPr>
        </p:nvSpPr>
        <p:spPr/>
        <p:txBody>
          <a:bodyPr/>
          <a:lstStyle/>
          <a:p>
            <a:fld id="{7D14C919-E200-4B7B-85F6-3B7A3E057F70}" type="slidenum">
              <a:rPr lang="en-US" smtClean="0"/>
              <a:t>5</a:t>
            </a:fld>
            <a:endParaRPr lang="en-US"/>
          </a:p>
        </p:txBody>
      </p:sp>
    </p:spTree>
    <p:extLst>
      <p:ext uri="{BB962C8B-B14F-4D97-AF65-F5344CB8AC3E}">
        <p14:creationId xmlns:p14="http://schemas.microsoft.com/office/powerpoint/2010/main" val="321295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https://commons.wikimedia.org/wiki/File:Rocket_sled_track.jpg</a:t>
            </a:r>
          </a:p>
          <a:p>
            <a:endParaRPr lang="en-US" dirty="0"/>
          </a:p>
        </p:txBody>
      </p:sp>
      <p:sp>
        <p:nvSpPr>
          <p:cNvPr id="4" name="Slide Number Placeholder 3"/>
          <p:cNvSpPr>
            <a:spLocks noGrp="1"/>
          </p:cNvSpPr>
          <p:nvPr>
            <p:ph type="sldNum" sz="quarter" idx="10"/>
          </p:nvPr>
        </p:nvSpPr>
        <p:spPr/>
        <p:txBody>
          <a:bodyPr/>
          <a:lstStyle/>
          <a:p>
            <a:fld id="{7D14C919-E200-4B7B-85F6-3B7A3E057F70}" type="slidenum">
              <a:rPr lang="en-US" smtClean="0"/>
              <a:t>6</a:t>
            </a:fld>
            <a:endParaRPr lang="en-US"/>
          </a:p>
        </p:txBody>
      </p:sp>
    </p:spTree>
    <p:extLst>
      <p:ext uri="{BB962C8B-B14F-4D97-AF65-F5344CB8AC3E}">
        <p14:creationId xmlns:p14="http://schemas.microsoft.com/office/powerpoint/2010/main" val="3554463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https://science.nasa.gov/fly-free-space</a:t>
            </a:r>
          </a:p>
        </p:txBody>
      </p:sp>
      <p:sp>
        <p:nvSpPr>
          <p:cNvPr id="4" name="Slide Number Placeholder 3"/>
          <p:cNvSpPr>
            <a:spLocks noGrp="1"/>
          </p:cNvSpPr>
          <p:nvPr>
            <p:ph type="sldNum" sz="quarter" idx="10"/>
          </p:nvPr>
        </p:nvSpPr>
        <p:spPr/>
        <p:txBody>
          <a:bodyPr/>
          <a:lstStyle/>
          <a:p>
            <a:fld id="{7D14C919-E200-4B7B-85F6-3B7A3E057F70}" type="slidenum">
              <a:rPr lang="en-US" smtClean="0"/>
              <a:t>7</a:t>
            </a:fld>
            <a:endParaRPr lang="en-US"/>
          </a:p>
        </p:txBody>
      </p:sp>
    </p:spTree>
    <p:extLst>
      <p:ext uri="{BB962C8B-B14F-4D97-AF65-F5344CB8AC3E}">
        <p14:creationId xmlns:p14="http://schemas.microsoft.com/office/powerpoint/2010/main" val="402375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4C919-E200-4B7B-85F6-3B7A3E057F70}" type="slidenum">
              <a:rPr lang="en-US" smtClean="0"/>
              <a:t>8</a:t>
            </a:fld>
            <a:endParaRPr lang="en-US"/>
          </a:p>
        </p:txBody>
      </p:sp>
    </p:spTree>
    <p:extLst>
      <p:ext uri="{BB962C8B-B14F-4D97-AF65-F5344CB8AC3E}">
        <p14:creationId xmlns:p14="http://schemas.microsoft.com/office/powerpoint/2010/main" val="147238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http://archive.defense.gov/photos/newsphoto.aspx?newsphotoid=8255</a:t>
            </a:r>
          </a:p>
          <a:p>
            <a:endParaRPr lang="en-US" dirty="0"/>
          </a:p>
          <a:p>
            <a:r>
              <a:rPr lang="en-US" dirty="0"/>
              <a:t>https://www.nps.gov/articles/aviation-pioneers.htm</a:t>
            </a:r>
          </a:p>
        </p:txBody>
      </p:sp>
      <p:sp>
        <p:nvSpPr>
          <p:cNvPr id="4" name="Slide Number Placeholder 3"/>
          <p:cNvSpPr>
            <a:spLocks noGrp="1"/>
          </p:cNvSpPr>
          <p:nvPr>
            <p:ph type="sldNum" sz="quarter" idx="10"/>
          </p:nvPr>
        </p:nvSpPr>
        <p:spPr/>
        <p:txBody>
          <a:bodyPr/>
          <a:lstStyle/>
          <a:p>
            <a:fld id="{7D14C919-E200-4B7B-85F6-3B7A3E057F70}" type="slidenum">
              <a:rPr lang="en-US" smtClean="0"/>
              <a:t>9</a:t>
            </a:fld>
            <a:endParaRPr lang="en-US"/>
          </a:p>
        </p:txBody>
      </p:sp>
    </p:spTree>
    <p:extLst>
      <p:ext uri="{BB962C8B-B14F-4D97-AF65-F5344CB8AC3E}">
        <p14:creationId xmlns:p14="http://schemas.microsoft.com/office/powerpoint/2010/main" val="210941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https://photolibrary.usap.gov/#14-1expand2</a:t>
            </a:r>
          </a:p>
          <a:p>
            <a:endParaRPr lang="en-US" dirty="0"/>
          </a:p>
          <a:p>
            <a:r>
              <a:rPr lang="en-US" dirty="0"/>
              <a:t>https://www.facebook.com/1392901317615113/photos/a.1392917884280123.1073741828.1392901317615113/2018924238346148/?type=3&amp;theater</a:t>
            </a:r>
          </a:p>
        </p:txBody>
      </p:sp>
      <p:sp>
        <p:nvSpPr>
          <p:cNvPr id="4" name="Slide Number Placeholder 3"/>
          <p:cNvSpPr>
            <a:spLocks noGrp="1"/>
          </p:cNvSpPr>
          <p:nvPr>
            <p:ph type="sldNum" sz="quarter" idx="10"/>
          </p:nvPr>
        </p:nvSpPr>
        <p:spPr/>
        <p:txBody>
          <a:bodyPr/>
          <a:lstStyle/>
          <a:p>
            <a:fld id="{7D14C919-E200-4B7B-85F6-3B7A3E057F70}" type="slidenum">
              <a:rPr lang="en-US" smtClean="0"/>
              <a:t>10</a:t>
            </a:fld>
            <a:endParaRPr lang="en-US"/>
          </a:p>
        </p:txBody>
      </p:sp>
    </p:spTree>
    <p:extLst>
      <p:ext uri="{BB962C8B-B14F-4D97-AF65-F5344CB8AC3E}">
        <p14:creationId xmlns:p14="http://schemas.microsoft.com/office/powerpoint/2010/main" val="3292172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https://blogs.nasa.gov/orion/category/orion/page/4/</a:t>
            </a:r>
          </a:p>
        </p:txBody>
      </p:sp>
      <p:sp>
        <p:nvSpPr>
          <p:cNvPr id="4" name="Slide Number Placeholder 3"/>
          <p:cNvSpPr>
            <a:spLocks noGrp="1"/>
          </p:cNvSpPr>
          <p:nvPr>
            <p:ph type="sldNum" sz="quarter" idx="10"/>
          </p:nvPr>
        </p:nvSpPr>
        <p:spPr/>
        <p:txBody>
          <a:bodyPr/>
          <a:lstStyle/>
          <a:p>
            <a:fld id="{7D14C919-E200-4B7B-85F6-3B7A3E057F70}" type="slidenum">
              <a:rPr lang="en-US" smtClean="0"/>
              <a:t>11</a:t>
            </a:fld>
            <a:endParaRPr lang="en-US"/>
          </a:p>
        </p:txBody>
      </p:sp>
    </p:spTree>
    <p:extLst>
      <p:ext uri="{BB962C8B-B14F-4D97-AF65-F5344CB8AC3E}">
        <p14:creationId xmlns:p14="http://schemas.microsoft.com/office/powerpoint/2010/main" val="418714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3C18CA7-4A21-484C-B979-807B2AFCD211}" type="datetime1">
              <a:rPr lang="en-US" smtClean="0"/>
              <a:t>7/9/2018</a:t>
            </a:fld>
            <a:endParaRPr lang="en-US"/>
          </a:p>
        </p:txBody>
      </p:sp>
      <p:sp>
        <p:nvSpPr>
          <p:cNvPr id="5" name="Footer Placeholder 4"/>
          <p:cNvSpPr>
            <a:spLocks noGrp="1"/>
          </p:cNvSpPr>
          <p:nvPr>
            <p:ph type="ftr" sz="quarter" idx="11"/>
          </p:nvPr>
        </p:nvSpPr>
        <p:spPr/>
        <p:txBody>
          <a:bodyPr/>
          <a:lstStyle/>
          <a:p>
            <a:r>
              <a:rPr lang="en-US"/>
              <a:t>The Aerospace Medicine Association, 2018</a:t>
            </a:r>
          </a:p>
        </p:txBody>
      </p:sp>
      <p:sp>
        <p:nvSpPr>
          <p:cNvPr id="6" name="Slide Number Placeholder 5"/>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438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77DFD-CED4-4BBC-A3D0-BFC14BBEB057}" type="datetime1">
              <a:rPr lang="en-US" smtClean="0"/>
              <a:t>7/9/2018</a:t>
            </a:fld>
            <a:endParaRPr lang="en-US"/>
          </a:p>
        </p:txBody>
      </p:sp>
      <p:sp>
        <p:nvSpPr>
          <p:cNvPr id="5" name="Footer Placeholder 4"/>
          <p:cNvSpPr>
            <a:spLocks noGrp="1"/>
          </p:cNvSpPr>
          <p:nvPr>
            <p:ph type="ftr" sz="quarter" idx="11"/>
          </p:nvPr>
        </p:nvSpPr>
        <p:spPr/>
        <p:txBody>
          <a:bodyPr/>
          <a:lstStyle/>
          <a:p>
            <a:r>
              <a:rPr lang="en-US"/>
              <a:t>The Aerospace Medicine Association, 2018</a:t>
            </a:r>
          </a:p>
        </p:txBody>
      </p:sp>
      <p:sp>
        <p:nvSpPr>
          <p:cNvPr id="6" name="Slide Number Placeholder 5"/>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174597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A6B0B-07EB-4607-B64D-6A5C3348AB00}" type="datetime1">
              <a:rPr lang="en-US" smtClean="0"/>
              <a:t>7/9/2018</a:t>
            </a:fld>
            <a:endParaRPr lang="en-US"/>
          </a:p>
        </p:txBody>
      </p:sp>
      <p:sp>
        <p:nvSpPr>
          <p:cNvPr id="5" name="Footer Placeholder 4"/>
          <p:cNvSpPr>
            <a:spLocks noGrp="1"/>
          </p:cNvSpPr>
          <p:nvPr>
            <p:ph type="ftr" sz="quarter" idx="11"/>
          </p:nvPr>
        </p:nvSpPr>
        <p:spPr/>
        <p:txBody>
          <a:bodyPr/>
          <a:lstStyle/>
          <a:p>
            <a:r>
              <a:rPr lang="en-US"/>
              <a:t>The Aerospace Medicine Association, 2018</a:t>
            </a:r>
          </a:p>
        </p:txBody>
      </p:sp>
      <p:sp>
        <p:nvSpPr>
          <p:cNvPr id="6" name="Slide Number Placeholder 5"/>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2152641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FFFFFF"/>
            </a:gs>
            <a:gs pos="100000">
              <a:srgbClr val="2D68A3"/>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950161" cy="788989"/>
          </a:xfr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a:lstStyle>
            <a:lvl1pPr>
              <a:defRPr i="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514350" indent="-171450">
              <a:buFont typeface="Courier New" panose="02070309020205020404" pitchFamily="49" charset="0"/>
              <a:buChar char="o"/>
              <a:defRPr>
                <a:latin typeface="Arial" panose="020B0604020202020204" pitchFamily="34" charset="0"/>
                <a:cs typeface="Arial" panose="020B0604020202020204" pitchFamily="34" charset="0"/>
              </a:defRPr>
            </a:lvl2pPr>
            <a:lvl3pPr marL="857250" indent="-171450">
              <a:buFont typeface="Wingdings" panose="05000000000000000000" pitchFamily="2" charset="2"/>
              <a:buChar cha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77075" y="6480176"/>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E4F88E45-F907-4BC8-AF44-B2D573FC2E91}" type="slidenum">
              <a:rPr lang="en-US" smtClean="0"/>
              <a:pPr/>
              <a:t>‹#›</a:t>
            </a:fld>
            <a:endParaRPr lang="en-US"/>
          </a:p>
        </p:txBody>
      </p:sp>
      <p:pic>
        <p:nvPicPr>
          <p:cNvPr id="7" name="Picture 2" descr="Image result for aerospace medicine association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70802" y="61913"/>
            <a:ext cx="1380731" cy="78898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Footer Placeholder 4"/>
          <p:cNvSpPr txBox="1">
            <a:spLocks/>
          </p:cNvSpPr>
          <p:nvPr userDrawn="1"/>
        </p:nvSpPr>
        <p:spPr>
          <a:xfrm>
            <a:off x="3028950" y="6576197"/>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Aerospace Medicine Association, 2018</a:t>
            </a:r>
          </a:p>
        </p:txBody>
      </p:sp>
    </p:spTree>
    <p:extLst>
      <p:ext uri="{BB962C8B-B14F-4D97-AF65-F5344CB8AC3E}">
        <p14:creationId xmlns:p14="http://schemas.microsoft.com/office/powerpoint/2010/main" val="74988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7A1D99-C874-43BD-AFC0-51748FD243FF}" type="datetime1">
              <a:rPr lang="en-US" smtClean="0"/>
              <a:t>7/9/2018</a:t>
            </a:fld>
            <a:endParaRPr lang="en-US"/>
          </a:p>
        </p:txBody>
      </p:sp>
      <p:sp>
        <p:nvSpPr>
          <p:cNvPr id="5" name="Footer Placeholder 4"/>
          <p:cNvSpPr>
            <a:spLocks noGrp="1"/>
          </p:cNvSpPr>
          <p:nvPr>
            <p:ph type="ftr" sz="quarter" idx="11"/>
          </p:nvPr>
        </p:nvSpPr>
        <p:spPr/>
        <p:txBody>
          <a:bodyPr/>
          <a:lstStyle/>
          <a:p>
            <a:r>
              <a:rPr lang="en-US"/>
              <a:t>The Aerospace Medicine Association, 2018</a:t>
            </a:r>
          </a:p>
        </p:txBody>
      </p:sp>
      <p:sp>
        <p:nvSpPr>
          <p:cNvPr id="6" name="Slide Number Placeholder 5"/>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346473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EB5782-C33C-4E27-A96B-F22C2C478D97}" type="datetime1">
              <a:rPr lang="en-US" smtClean="0"/>
              <a:t>7/9/2018</a:t>
            </a:fld>
            <a:endParaRPr lang="en-US"/>
          </a:p>
        </p:txBody>
      </p:sp>
      <p:sp>
        <p:nvSpPr>
          <p:cNvPr id="6" name="Footer Placeholder 5"/>
          <p:cNvSpPr>
            <a:spLocks noGrp="1"/>
          </p:cNvSpPr>
          <p:nvPr>
            <p:ph type="ftr" sz="quarter" idx="11"/>
          </p:nvPr>
        </p:nvSpPr>
        <p:spPr/>
        <p:txBody>
          <a:bodyPr/>
          <a:lstStyle/>
          <a:p>
            <a:r>
              <a:rPr lang="en-US"/>
              <a:t>The Aerospace Medicine Association, 2018</a:t>
            </a:r>
          </a:p>
        </p:txBody>
      </p:sp>
      <p:sp>
        <p:nvSpPr>
          <p:cNvPr id="7" name="Slide Number Placeholder 6"/>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12390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8AF4F2-AE5D-4FB3-8BA4-959BBC93AC21}" type="datetime1">
              <a:rPr lang="en-US" smtClean="0"/>
              <a:t>7/9/2018</a:t>
            </a:fld>
            <a:endParaRPr lang="en-US"/>
          </a:p>
        </p:txBody>
      </p:sp>
      <p:sp>
        <p:nvSpPr>
          <p:cNvPr id="8" name="Footer Placeholder 7"/>
          <p:cNvSpPr>
            <a:spLocks noGrp="1"/>
          </p:cNvSpPr>
          <p:nvPr>
            <p:ph type="ftr" sz="quarter" idx="11"/>
          </p:nvPr>
        </p:nvSpPr>
        <p:spPr/>
        <p:txBody>
          <a:bodyPr/>
          <a:lstStyle/>
          <a:p>
            <a:r>
              <a:rPr lang="en-US"/>
              <a:t>The Aerospace Medicine Association, 2018</a:t>
            </a:r>
          </a:p>
        </p:txBody>
      </p:sp>
      <p:sp>
        <p:nvSpPr>
          <p:cNvPr id="9" name="Slide Number Placeholder 8"/>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386346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5B18DA-9ABD-418A-872E-EF906030C91E}" type="datetime1">
              <a:rPr lang="en-US" smtClean="0"/>
              <a:t>7/9/2018</a:t>
            </a:fld>
            <a:endParaRPr lang="en-US"/>
          </a:p>
        </p:txBody>
      </p:sp>
      <p:sp>
        <p:nvSpPr>
          <p:cNvPr id="4" name="Footer Placeholder 3"/>
          <p:cNvSpPr>
            <a:spLocks noGrp="1"/>
          </p:cNvSpPr>
          <p:nvPr>
            <p:ph type="ftr" sz="quarter" idx="11"/>
          </p:nvPr>
        </p:nvSpPr>
        <p:spPr/>
        <p:txBody>
          <a:bodyPr/>
          <a:lstStyle/>
          <a:p>
            <a:r>
              <a:rPr lang="en-US"/>
              <a:t>The Aerospace Medicine Association, 2018</a:t>
            </a:r>
          </a:p>
        </p:txBody>
      </p:sp>
      <p:sp>
        <p:nvSpPr>
          <p:cNvPr id="5" name="Slide Number Placeholder 4"/>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104741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641F9-3B1C-40A7-976E-D5FEBE6D94D7}" type="datetime1">
              <a:rPr lang="en-US" smtClean="0"/>
              <a:t>7/9/2018</a:t>
            </a:fld>
            <a:endParaRPr lang="en-US"/>
          </a:p>
        </p:txBody>
      </p:sp>
      <p:sp>
        <p:nvSpPr>
          <p:cNvPr id="3" name="Footer Placeholder 2"/>
          <p:cNvSpPr>
            <a:spLocks noGrp="1"/>
          </p:cNvSpPr>
          <p:nvPr>
            <p:ph type="ftr" sz="quarter" idx="11"/>
          </p:nvPr>
        </p:nvSpPr>
        <p:spPr/>
        <p:txBody>
          <a:bodyPr/>
          <a:lstStyle/>
          <a:p>
            <a:r>
              <a:rPr lang="en-US"/>
              <a:t>The Aerospace Medicine Association, 2018</a:t>
            </a:r>
          </a:p>
        </p:txBody>
      </p:sp>
      <p:sp>
        <p:nvSpPr>
          <p:cNvPr id="4" name="Slide Number Placeholder 3"/>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175361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902A724-B14D-45FC-A5F6-0948C62CF941}" type="datetime1">
              <a:rPr lang="en-US" smtClean="0"/>
              <a:t>7/9/2018</a:t>
            </a:fld>
            <a:endParaRPr lang="en-US"/>
          </a:p>
        </p:txBody>
      </p:sp>
      <p:sp>
        <p:nvSpPr>
          <p:cNvPr id="6" name="Footer Placeholder 5"/>
          <p:cNvSpPr>
            <a:spLocks noGrp="1"/>
          </p:cNvSpPr>
          <p:nvPr>
            <p:ph type="ftr" sz="quarter" idx="11"/>
          </p:nvPr>
        </p:nvSpPr>
        <p:spPr/>
        <p:txBody>
          <a:bodyPr/>
          <a:lstStyle/>
          <a:p>
            <a:r>
              <a:rPr lang="en-US"/>
              <a:t>The Aerospace Medicine Association, 2018</a:t>
            </a:r>
          </a:p>
        </p:txBody>
      </p:sp>
      <p:sp>
        <p:nvSpPr>
          <p:cNvPr id="7" name="Slide Number Placeholder 6"/>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36207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7E5F99A-23C7-4474-91B4-ECDB18546FAF}" type="datetime1">
              <a:rPr lang="en-US" smtClean="0"/>
              <a:t>7/9/2018</a:t>
            </a:fld>
            <a:endParaRPr lang="en-US"/>
          </a:p>
        </p:txBody>
      </p:sp>
      <p:sp>
        <p:nvSpPr>
          <p:cNvPr id="6" name="Footer Placeholder 5"/>
          <p:cNvSpPr>
            <a:spLocks noGrp="1"/>
          </p:cNvSpPr>
          <p:nvPr>
            <p:ph type="ftr" sz="quarter" idx="11"/>
          </p:nvPr>
        </p:nvSpPr>
        <p:spPr/>
        <p:txBody>
          <a:bodyPr/>
          <a:lstStyle/>
          <a:p>
            <a:r>
              <a:rPr lang="en-US"/>
              <a:t>The Aerospace Medicine Association, 2018</a:t>
            </a:r>
          </a:p>
        </p:txBody>
      </p:sp>
      <p:sp>
        <p:nvSpPr>
          <p:cNvPr id="7" name="Slide Number Placeholder 6"/>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2833181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8A0CDB4-251C-4ADB-8E55-B8946F1BD7A5}" type="datetime1">
              <a:rPr lang="en-US" smtClean="0"/>
              <a:t>7/9/2018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The Aerospace Medicine Association, 2018</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F88E45-F907-4BC8-AF44-B2D573FC2E91}" type="slidenum">
              <a:rPr lang="en-US" smtClean="0"/>
              <a:t>‹#›</a:t>
            </a:fld>
            <a:endParaRPr lang="en-US"/>
          </a:p>
        </p:txBody>
      </p:sp>
    </p:spTree>
    <p:extLst>
      <p:ext uri="{BB962C8B-B14F-4D97-AF65-F5344CB8AC3E}">
        <p14:creationId xmlns:p14="http://schemas.microsoft.com/office/powerpoint/2010/main" val="24770584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asma.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2D68A3"/>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008"/>
            <a:ext cx="7772399" cy="783388"/>
          </a:xfrm>
        </p:spPr>
        <p:txBody>
          <a:bodyPr/>
          <a:lstStyle/>
          <a:p>
            <a:r>
              <a:rPr lang="en-US" dirty="0">
                <a:latin typeface="Arial" panose="020B0604020202020204" pitchFamily="34" charset="0"/>
                <a:ea typeface="Tahoma" panose="020B0604030504040204" pitchFamily="34" charset="0"/>
                <a:cs typeface="Arial" panose="020B0604020202020204" pitchFamily="34" charset="0"/>
              </a:rPr>
              <a:t>What is </a:t>
            </a:r>
            <a:r>
              <a:rPr lang="en-US" i="1" dirty="0">
                <a:latin typeface="Arial" panose="020B0604020202020204" pitchFamily="34" charset="0"/>
                <a:ea typeface="Tahoma" panose="020B0604030504040204" pitchFamily="34" charset="0"/>
                <a:cs typeface="Arial" panose="020B0604020202020204" pitchFamily="34" charset="0"/>
              </a:rPr>
              <a:t>Aerospace Medicine</a:t>
            </a:r>
            <a:r>
              <a:rPr lang="en-US" dirty="0">
                <a:latin typeface="Arial" panose="020B0604020202020204" pitchFamily="34" charset="0"/>
                <a:ea typeface="Tahoma" panose="020B0604030504040204" pitchFamily="34" charset="0"/>
                <a:cs typeface="Arial" panose="020B0604020202020204" pitchFamily="34" charset="0"/>
              </a:rPr>
              <a:t>?</a:t>
            </a:r>
          </a:p>
        </p:txBody>
      </p:sp>
      <p:sp>
        <p:nvSpPr>
          <p:cNvPr id="3" name="Subtitle 2"/>
          <p:cNvSpPr>
            <a:spLocks noGrp="1"/>
          </p:cNvSpPr>
          <p:nvPr>
            <p:ph type="subTitle" idx="1"/>
          </p:nvPr>
        </p:nvSpPr>
        <p:spPr>
          <a:xfrm>
            <a:off x="1142999" y="6400800"/>
            <a:ext cx="6858000" cy="344978"/>
          </a:xfrm>
        </p:spPr>
        <p:txBody>
          <a:bodyPr/>
          <a:lstStyle/>
          <a:p>
            <a:r>
              <a:rPr lang="en-US" dirty="0">
                <a:latin typeface="Arial Narrow" panose="020B0606020202030204" pitchFamily="34" charset="0"/>
              </a:rPr>
              <a:t>The Aerospace Medicine Association, 2018</a:t>
            </a:r>
          </a:p>
        </p:txBody>
      </p:sp>
      <p:sp>
        <p:nvSpPr>
          <p:cNvPr id="5" name="Slide Number Placeholder 4"/>
          <p:cNvSpPr>
            <a:spLocks noGrp="1"/>
          </p:cNvSpPr>
          <p:nvPr>
            <p:ph type="sldNum" sz="quarter" idx="12"/>
          </p:nvPr>
        </p:nvSpPr>
        <p:spPr/>
        <p:txBody>
          <a:bodyPr/>
          <a:lstStyle/>
          <a:p>
            <a:fld id="{E4F88E45-F907-4BC8-AF44-B2D573FC2E91}" type="slidenum">
              <a:rPr lang="en-US" smtClean="0"/>
              <a:t>1</a:t>
            </a:fld>
            <a:endParaRPr lang="en-US"/>
          </a:p>
        </p:txBody>
      </p:sp>
      <p:pic>
        <p:nvPicPr>
          <p:cNvPr id="15364" name="Picture 4" descr="Image result for aerospace medicine associati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4" y="1257300"/>
            <a:ext cx="8134350" cy="4648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83426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where temperatures are way below zero…</a:t>
            </a:r>
          </a:p>
        </p:txBody>
      </p:sp>
      <p:sp>
        <p:nvSpPr>
          <p:cNvPr id="4" name="Slide Number Placeholder 3"/>
          <p:cNvSpPr>
            <a:spLocks noGrp="1"/>
          </p:cNvSpPr>
          <p:nvPr>
            <p:ph type="sldNum" sz="quarter" idx="12"/>
          </p:nvPr>
        </p:nvSpPr>
        <p:spPr/>
        <p:txBody>
          <a:bodyPr/>
          <a:lstStyle/>
          <a:p>
            <a:fld id="{E4F88E45-F907-4BC8-AF44-B2D573FC2E91}" type="slidenum">
              <a:rPr lang="en-US" smtClean="0"/>
              <a:pPr/>
              <a:t>10</a:t>
            </a:fld>
            <a:endParaRPr lang="en-US"/>
          </a:p>
        </p:txBody>
      </p:sp>
      <p:pic>
        <p:nvPicPr>
          <p:cNvPr id="5124" name="Picture 4" descr="Image may contain: one or more people and out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618" y="1469230"/>
            <a:ext cx="3773866" cy="50093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852" y="2525713"/>
            <a:ext cx="4676775" cy="3117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631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950161" cy="880684"/>
          </a:xfrm>
        </p:spPr>
        <p:txBody>
          <a:bodyPr>
            <a:normAutofit fontScale="90000"/>
          </a:bodyPr>
          <a:lstStyle/>
          <a:p>
            <a:r>
              <a:rPr lang="en-US" dirty="0"/>
              <a:t>… and where the temperature is hot enough to melt a spacecraft.</a:t>
            </a:r>
          </a:p>
        </p:txBody>
      </p:sp>
      <p:sp>
        <p:nvSpPr>
          <p:cNvPr id="4" name="Slide Number Placeholder 3"/>
          <p:cNvSpPr>
            <a:spLocks noGrp="1"/>
          </p:cNvSpPr>
          <p:nvPr>
            <p:ph type="sldNum" sz="quarter" idx="12"/>
          </p:nvPr>
        </p:nvSpPr>
        <p:spPr/>
        <p:txBody>
          <a:bodyPr/>
          <a:lstStyle/>
          <a:p>
            <a:fld id="{E4F88E45-F907-4BC8-AF44-B2D573FC2E91}" type="slidenum">
              <a:rPr lang="en-US" smtClean="0"/>
              <a:pPr/>
              <a:t>11</a:t>
            </a:fld>
            <a:endParaRPr lang="en-US"/>
          </a:p>
        </p:txBody>
      </p:sp>
      <p:pic>
        <p:nvPicPr>
          <p:cNvPr id="6146" name="Picture 2" descr="https://blogs.nasa.gov/orion/wp-content/uploads/sites/239/2014/12/15498296345_f9b59e205e_o.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04902" y="1825625"/>
            <a:ext cx="7734196" cy="43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62682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practitioners care for people in every corner of the globe…</a:t>
            </a:r>
          </a:p>
        </p:txBody>
      </p:sp>
      <p:sp>
        <p:nvSpPr>
          <p:cNvPr id="4" name="Slide Number Placeholder 3"/>
          <p:cNvSpPr>
            <a:spLocks noGrp="1"/>
          </p:cNvSpPr>
          <p:nvPr>
            <p:ph type="sldNum" sz="quarter" idx="12"/>
          </p:nvPr>
        </p:nvSpPr>
        <p:spPr/>
        <p:txBody>
          <a:bodyPr/>
          <a:lstStyle/>
          <a:p>
            <a:fld id="{E4F88E45-F907-4BC8-AF44-B2D573FC2E91}" type="slidenum">
              <a:rPr lang="en-US" smtClean="0"/>
              <a:pPr/>
              <a:t>12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312" y="1613807"/>
            <a:ext cx="5543787" cy="369495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873" y="3096381"/>
            <a:ext cx="4274476" cy="32058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5831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beyond it.</a:t>
            </a:r>
          </a:p>
        </p:txBody>
      </p:sp>
      <p:sp>
        <p:nvSpPr>
          <p:cNvPr id="4" name="Slide Number Placeholder 3"/>
          <p:cNvSpPr>
            <a:spLocks noGrp="1"/>
          </p:cNvSpPr>
          <p:nvPr>
            <p:ph type="sldNum" sz="quarter" idx="12"/>
          </p:nvPr>
        </p:nvSpPr>
        <p:spPr/>
        <p:txBody>
          <a:bodyPr/>
          <a:lstStyle/>
          <a:p>
            <a:fld id="{E4F88E45-F907-4BC8-AF44-B2D573FC2E91}" type="slidenum">
              <a:rPr lang="en-US" smtClean="0"/>
              <a:pPr/>
              <a:t>13</a:t>
            </a:fld>
            <a:endParaRPr lang="en-US"/>
          </a:p>
        </p:txBody>
      </p:sp>
      <p:pic>
        <p:nvPicPr>
          <p:cNvPr id="18434" name="Picture 2" descr="Flyaround view of the International Space Station (ISS) taken from STS-132 Space Shuttle Atlantis after separation."/>
          <p:cNvPicPr>
            <a:picLocks noChangeAspect="1" noChangeArrowheads="1"/>
          </p:cNvPicPr>
          <p:nvPr/>
        </p:nvPicPr>
        <p:blipFill rotWithShape="1">
          <a:blip r:embed="rId2">
            <a:extLst>
              <a:ext uri="{28A0092B-C50C-407E-A947-70E740481C1C}">
                <a14:useLocalDpi xmlns:a14="http://schemas.microsoft.com/office/drawing/2010/main" val="0"/>
              </a:ext>
            </a:extLst>
          </a:blip>
          <a:srcRect b="5019"/>
          <a:stretch/>
        </p:blipFill>
        <p:spPr bwMode="auto">
          <a:xfrm>
            <a:off x="1140502" y="1453358"/>
            <a:ext cx="7139898" cy="4630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2018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The Practice of Aerospace Medicine</a:t>
            </a:r>
          </a:p>
        </p:txBody>
      </p:sp>
      <p:sp>
        <p:nvSpPr>
          <p:cNvPr id="3" name="Content Placeholder 2"/>
          <p:cNvSpPr>
            <a:spLocks noGrp="1"/>
          </p:cNvSpPr>
          <p:nvPr>
            <p:ph idx="1"/>
          </p:nvPr>
        </p:nvSpPr>
        <p:spPr>
          <a:xfrm>
            <a:off x="616555" y="1583720"/>
            <a:ext cx="3556302" cy="4351338"/>
          </a:xfrm>
        </p:spPr>
        <p:txBody>
          <a:bodyPr/>
          <a:lstStyle/>
          <a:p>
            <a:r>
              <a:rPr lang="en-US" dirty="0">
                <a:solidFill>
                  <a:srgbClr val="000000"/>
                </a:solidFill>
              </a:rPr>
              <a:t>Humans often explore in environments that are dangerous and inhospitable</a:t>
            </a:r>
          </a:p>
          <a:p>
            <a:r>
              <a:rPr lang="en-US" dirty="0">
                <a:solidFill>
                  <a:srgbClr val="000000"/>
                </a:solidFill>
              </a:rPr>
              <a:t>We have been able to explore every conceivable environment due to our ability to learn, prepare, train, and adapt to that environment</a:t>
            </a:r>
          </a:p>
          <a:p>
            <a:r>
              <a:rPr lang="en-US" dirty="0">
                <a:solidFill>
                  <a:srgbClr val="000000"/>
                </a:solidFill>
              </a:rPr>
              <a:t>In essence, aerospace medicine is the medicine of extreme environments</a:t>
            </a:r>
          </a:p>
        </p:txBody>
      </p:sp>
      <p:sp>
        <p:nvSpPr>
          <p:cNvPr id="4" name="Slide Number Placeholder 3"/>
          <p:cNvSpPr>
            <a:spLocks noGrp="1"/>
          </p:cNvSpPr>
          <p:nvPr>
            <p:ph type="sldNum" sz="quarter" idx="12"/>
          </p:nvPr>
        </p:nvSpPr>
        <p:spPr/>
        <p:txBody>
          <a:bodyPr/>
          <a:lstStyle/>
          <a:p>
            <a:fld id="{E4F88E45-F907-4BC8-AF44-B2D573FC2E91}" type="slidenum">
              <a:rPr lang="en-US" smtClean="0"/>
              <a:pPr/>
              <a:t>14</a:t>
            </a:fld>
            <a:endParaRPr lang="en-US"/>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639" y="1500838"/>
            <a:ext cx="4000500" cy="2666349"/>
          </a:xfrm>
          <a:prstGeom prst="rect">
            <a:avLst/>
          </a:prstGeom>
          <a:ln>
            <a:noFill/>
          </a:ln>
          <a:effectLst>
            <a:outerShdw blurRad="292100" dist="139700" dir="2700000" algn="tl" rotWithShape="0">
              <a:srgbClr val="333333">
                <a:alpha val="65000"/>
              </a:srgbClr>
            </a:outerShdw>
          </a:effectLst>
        </p:spPr>
      </p:pic>
      <p:pic>
        <p:nvPicPr>
          <p:cNvPr id="6" name="Picture 2" descr="ISS030-E-012600 (16 Dec. 2011) --- Russian cosmonaut Anton Shkaplerov, Expedition 30 flight engineer, participates in a Crew Health Care System (CHeCS) medical contingency drill in the Destiny laboratory of the International Space Station. This drill gives crew members the opportunity to work as a team in resolving a simulated medical emergency onboard the space stat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372"/>
          <a:stretch/>
        </p:blipFill>
        <p:spPr bwMode="auto">
          <a:xfrm>
            <a:off x="4320852" y="3272486"/>
            <a:ext cx="2523754" cy="321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06103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Aerospace Medicine Specialists</a:t>
            </a:r>
            <a:endParaRPr lang="en-US" dirty="0">
              <a:solidFill>
                <a:srgbClr val="FF0000"/>
              </a:solidFill>
            </a:endParaRPr>
          </a:p>
        </p:txBody>
      </p:sp>
      <p:sp>
        <p:nvSpPr>
          <p:cNvPr id="3" name="Content Placeholder 2"/>
          <p:cNvSpPr>
            <a:spLocks noGrp="1"/>
          </p:cNvSpPr>
          <p:nvPr>
            <p:ph idx="1"/>
          </p:nvPr>
        </p:nvSpPr>
        <p:spPr>
          <a:xfrm>
            <a:off x="628650" y="1825625"/>
            <a:ext cx="5248275" cy="4351338"/>
          </a:xfrm>
        </p:spPr>
        <p:txBody>
          <a:bodyPr>
            <a:normAutofit/>
          </a:bodyPr>
          <a:lstStyle/>
          <a:p>
            <a:r>
              <a:rPr lang="en-US" dirty="0"/>
              <a:t>Aerospace Medicine specialists draw from the full range of medical specialties</a:t>
            </a:r>
          </a:p>
          <a:p>
            <a:r>
              <a:rPr lang="en-US" dirty="0"/>
              <a:t>Working with professionals from dozens of other disciplines, Aerospace Medicine Specialists keep people healthy in Earth’s atmosphere and beyond</a:t>
            </a:r>
          </a:p>
          <a:p>
            <a:r>
              <a:rPr lang="en-US" dirty="0"/>
              <a:t>Aerospace Medicine primarily encompasses four key areas:</a:t>
            </a:r>
          </a:p>
          <a:p>
            <a:pPr lvl="1"/>
            <a:r>
              <a:rPr lang="en-US" dirty="0"/>
              <a:t>Clinical</a:t>
            </a:r>
          </a:p>
          <a:p>
            <a:pPr lvl="1"/>
            <a:r>
              <a:rPr lang="en-US" dirty="0"/>
              <a:t>Research</a:t>
            </a:r>
          </a:p>
          <a:p>
            <a:pPr lvl="1"/>
            <a:r>
              <a:rPr lang="en-US" dirty="0"/>
              <a:t>Education </a:t>
            </a:r>
          </a:p>
          <a:p>
            <a:pPr lvl="1"/>
            <a:r>
              <a:rPr lang="en-US" dirty="0"/>
              <a:t>Policy</a:t>
            </a:r>
          </a:p>
        </p:txBody>
      </p:sp>
      <p:sp>
        <p:nvSpPr>
          <p:cNvPr id="4" name="Slide Number Placeholder 3"/>
          <p:cNvSpPr>
            <a:spLocks noGrp="1"/>
          </p:cNvSpPr>
          <p:nvPr>
            <p:ph type="sldNum" sz="quarter" idx="12"/>
          </p:nvPr>
        </p:nvSpPr>
        <p:spPr/>
        <p:txBody>
          <a:bodyPr/>
          <a:lstStyle/>
          <a:p>
            <a:fld id="{E4F88E45-F907-4BC8-AF44-B2D573FC2E91}" type="slidenum">
              <a:rPr lang="en-US" smtClean="0"/>
              <a:pPr/>
              <a:t>15</a:t>
            </a:fld>
            <a:endParaRPr lang="en-US"/>
          </a:p>
        </p:txBody>
      </p:sp>
      <p:sp>
        <p:nvSpPr>
          <p:cNvPr id="5" name="TextBox 4"/>
          <p:cNvSpPr txBox="1"/>
          <p:nvPr/>
        </p:nvSpPr>
        <p:spPr>
          <a:xfrm>
            <a:off x="6105524" y="2214790"/>
            <a:ext cx="2312761" cy="32159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Aerospace Medicine Specialists work with:</a:t>
            </a:r>
          </a:p>
          <a:p>
            <a:pPr marL="742950" lvl="1" indent="-285750">
              <a:buFont typeface="Arial" panose="020B0604020202020204" pitchFamily="34" charset="0"/>
              <a:buChar char="•"/>
            </a:pPr>
            <a:r>
              <a:rPr lang="en-US" dirty="0"/>
              <a:t>Engineers </a:t>
            </a:r>
          </a:p>
          <a:p>
            <a:pPr marL="742950" lvl="1" indent="-285750">
              <a:buFont typeface="Arial" panose="020B0604020202020204" pitchFamily="34" charset="0"/>
              <a:buChar char="•"/>
            </a:pPr>
            <a:r>
              <a:rPr lang="en-US" dirty="0"/>
              <a:t>Nurses</a:t>
            </a:r>
          </a:p>
          <a:p>
            <a:pPr marL="742950" lvl="1" indent="-285750">
              <a:buFont typeface="Arial" panose="020B0604020202020204" pitchFamily="34" charset="0"/>
              <a:buChar char="•"/>
            </a:pPr>
            <a:r>
              <a:rPr lang="en-US" dirty="0"/>
              <a:t>Pharmacists</a:t>
            </a:r>
          </a:p>
          <a:p>
            <a:pPr marL="742950" lvl="1" indent="-285750">
              <a:buFont typeface="Arial" panose="020B0604020202020204" pitchFamily="34" charset="0"/>
              <a:buChar char="•"/>
            </a:pPr>
            <a:r>
              <a:rPr lang="en-US" dirty="0"/>
              <a:t>Medics</a:t>
            </a:r>
          </a:p>
          <a:p>
            <a:pPr marL="742950" lvl="1" indent="-285750">
              <a:buFont typeface="Arial" panose="020B0604020202020204" pitchFamily="34" charset="0"/>
              <a:buChar char="•"/>
            </a:pPr>
            <a:r>
              <a:rPr lang="en-US" dirty="0"/>
              <a:t>Doctors</a:t>
            </a:r>
          </a:p>
          <a:p>
            <a:pPr marL="742950" lvl="1" indent="-285750">
              <a:buFont typeface="Arial" panose="020B0604020202020204" pitchFamily="34" charset="0"/>
              <a:buChar char="•"/>
            </a:pPr>
            <a:r>
              <a:rPr lang="en-US" dirty="0"/>
              <a:t>Astronauts</a:t>
            </a:r>
          </a:p>
          <a:p>
            <a:pPr marL="742950" lvl="1" indent="-285750">
              <a:buFont typeface="Arial" panose="020B0604020202020204" pitchFamily="34" charset="0"/>
              <a:buChar char="•"/>
            </a:pPr>
            <a:r>
              <a:rPr lang="en-US" dirty="0"/>
              <a:t>Pilots</a:t>
            </a:r>
          </a:p>
          <a:p>
            <a:pPr marL="742950" lvl="1" indent="-285750">
              <a:buFont typeface="Arial" panose="020B0604020202020204" pitchFamily="34" charset="0"/>
              <a:buChar char="•"/>
            </a:pPr>
            <a:r>
              <a:rPr lang="en-US" dirty="0"/>
              <a:t>Civilians</a:t>
            </a:r>
          </a:p>
          <a:p>
            <a:pPr marL="742950" lvl="1" indent="-285750">
              <a:buFont typeface="Arial" panose="020B0604020202020204" pitchFamily="34" charset="0"/>
              <a:buChar char="•"/>
            </a:pPr>
            <a:r>
              <a:rPr lang="en-US" dirty="0"/>
              <a:t>Military</a:t>
            </a:r>
          </a:p>
        </p:txBody>
      </p:sp>
    </p:spTree>
    <p:extLst>
      <p:ext uri="{BB962C8B-B14F-4D97-AF65-F5344CB8AC3E}">
        <p14:creationId xmlns:p14="http://schemas.microsoft.com/office/powerpoint/2010/main" val="302296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Clinical Aerospace Medicine</a:t>
            </a:r>
          </a:p>
        </p:txBody>
      </p:sp>
      <p:sp>
        <p:nvSpPr>
          <p:cNvPr id="3" name="Content Placeholder 2"/>
          <p:cNvSpPr>
            <a:spLocks noGrp="1"/>
          </p:cNvSpPr>
          <p:nvPr>
            <p:ph idx="1"/>
          </p:nvPr>
        </p:nvSpPr>
        <p:spPr/>
        <p:txBody>
          <a:bodyPr>
            <a:normAutofit/>
          </a:bodyPr>
          <a:lstStyle/>
          <a:p>
            <a:r>
              <a:rPr lang="en-US" dirty="0"/>
              <a:t>Contingency/Emergency Response</a:t>
            </a:r>
          </a:p>
          <a:p>
            <a:pPr lvl="1"/>
            <a:r>
              <a:rPr lang="en-US" dirty="0"/>
              <a:t>Remote Medical Care in the Field</a:t>
            </a:r>
          </a:p>
          <a:p>
            <a:pPr lvl="1"/>
            <a:r>
              <a:rPr lang="en-US" dirty="0"/>
              <a:t>In-Flight Telemedicine</a:t>
            </a:r>
          </a:p>
          <a:p>
            <a:pPr lvl="1"/>
            <a:r>
              <a:rPr lang="en-US" dirty="0"/>
              <a:t>Orbital and Interplanetary Telemedicine</a:t>
            </a:r>
          </a:p>
          <a:p>
            <a:pPr lvl="1"/>
            <a:r>
              <a:rPr lang="en-US" dirty="0"/>
              <a:t>Search and Rescue</a:t>
            </a:r>
          </a:p>
          <a:p>
            <a:pPr lvl="1"/>
            <a:r>
              <a:rPr lang="en-US" dirty="0"/>
              <a:t>Disaster Preparedness</a:t>
            </a:r>
          </a:p>
          <a:p>
            <a:pPr lvl="1"/>
            <a:r>
              <a:rPr lang="en-US" dirty="0"/>
              <a:t>Accident Investigation</a:t>
            </a:r>
          </a:p>
          <a:p>
            <a:r>
              <a:rPr lang="en-US" dirty="0"/>
              <a:t>Screening and Prevention</a:t>
            </a:r>
          </a:p>
          <a:p>
            <a:pPr lvl="1"/>
            <a:r>
              <a:rPr lang="en-US" dirty="0"/>
              <a:t>Pilots and Air Crew</a:t>
            </a:r>
          </a:p>
          <a:p>
            <a:pPr lvl="1"/>
            <a:r>
              <a:rPr lang="en-US" dirty="0"/>
              <a:t>Astronauts </a:t>
            </a:r>
          </a:p>
          <a:p>
            <a:pPr lvl="1"/>
            <a:r>
              <a:rPr lang="en-US" dirty="0"/>
              <a:t>Air Traffic Controllers</a:t>
            </a:r>
          </a:p>
          <a:p>
            <a:pPr lvl="1"/>
            <a:r>
              <a:rPr lang="en-US" dirty="0"/>
              <a:t>Flight Controllers</a:t>
            </a:r>
          </a:p>
          <a:p>
            <a:pPr lvl="1"/>
            <a:r>
              <a:rPr lang="en-US" dirty="0"/>
              <a:t>Health maintenance </a:t>
            </a:r>
          </a:p>
          <a:p>
            <a:pPr lvl="1"/>
            <a:r>
              <a:rPr lang="en-US" dirty="0"/>
              <a:t>Occupational Health and Wellness </a:t>
            </a:r>
          </a:p>
          <a:p>
            <a:endParaRPr lang="en-US" dirty="0"/>
          </a:p>
        </p:txBody>
      </p:sp>
      <p:sp>
        <p:nvSpPr>
          <p:cNvPr id="4" name="Slide Number Placeholder 3"/>
          <p:cNvSpPr>
            <a:spLocks noGrp="1"/>
          </p:cNvSpPr>
          <p:nvPr>
            <p:ph type="sldNum" sz="quarter" idx="12"/>
          </p:nvPr>
        </p:nvSpPr>
        <p:spPr/>
        <p:txBody>
          <a:bodyPr/>
          <a:lstStyle/>
          <a:p>
            <a:fld id="{E4F88E45-F907-4BC8-AF44-B2D573FC2E91}" type="slidenum">
              <a:rPr lang="en-US" smtClean="0"/>
              <a:pPr/>
              <a:t>16</a:t>
            </a:fld>
            <a:endParaRPr lang="en-US"/>
          </a:p>
        </p:txBody>
      </p:sp>
      <p:pic>
        <p:nvPicPr>
          <p:cNvPr id="21506" name="Picture 2" descr="https://www.maryland.va.gov/facilities/baltimore/bt_virtualtour/full/Emergency_Department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381" y="4078940"/>
            <a:ext cx="3374431" cy="22439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Picture 2" descr="711th Human Performance Wing trai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3381" y="1755413"/>
            <a:ext cx="3347387" cy="2232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36449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Aerospace Medicine Research</a:t>
            </a:r>
          </a:p>
        </p:txBody>
      </p:sp>
      <p:sp>
        <p:nvSpPr>
          <p:cNvPr id="3" name="Content Placeholder 2"/>
          <p:cNvSpPr>
            <a:spLocks noGrp="1"/>
          </p:cNvSpPr>
          <p:nvPr>
            <p:ph idx="1"/>
          </p:nvPr>
        </p:nvSpPr>
        <p:spPr>
          <a:xfrm>
            <a:off x="257175" y="1466606"/>
            <a:ext cx="4943777" cy="4888988"/>
          </a:xfrm>
        </p:spPr>
        <p:txBody>
          <a:bodyPr numCol="2">
            <a:normAutofit fontScale="85000" lnSpcReduction="10000"/>
          </a:bodyPr>
          <a:lstStyle/>
          <a:p>
            <a:r>
              <a:rPr lang="en-US" dirty="0"/>
              <a:t>Human Factors:</a:t>
            </a:r>
          </a:p>
          <a:p>
            <a:pPr lvl="1"/>
            <a:r>
              <a:rPr lang="en-US" dirty="0"/>
              <a:t>Habitability</a:t>
            </a:r>
          </a:p>
          <a:p>
            <a:pPr lvl="1"/>
            <a:r>
              <a:rPr lang="en-US" dirty="0"/>
              <a:t>Survivability </a:t>
            </a:r>
          </a:p>
          <a:p>
            <a:pPr lvl="1"/>
            <a:r>
              <a:rPr lang="en-US" dirty="0"/>
              <a:t>User Interfaces</a:t>
            </a:r>
          </a:p>
          <a:p>
            <a:pPr lvl="1"/>
            <a:r>
              <a:rPr lang="en-US" dirty="0"/>
              <a:t>Control Surfaces</a:t>
            </a:r>
          </a:p>
          <a:p>
            <a:r>
              <a:rPr lang="en-US" dirty="0"/>
              <a:t>Environmental Effects and Mitigation:</a:t>
            </a:r>
          </a:p>
          <a:p>
            <a:pPr lvl="1"/>
            <a:r>
              <a:rPr lang="en-US" dirty="0"/>
              <a:t>High Altitude</a:t>
            </a:r>
          </a:p>
          <a:p>
            <a:pPr lvl="1"/>
            <a:r>
              <a:rPr lang="en-US" dirty="0" err="1"/>
              <a:t>Hyperbarics</a:t>
            </a:r>
            <a:r>
              <a:rPr lang="en-US" dirty="0"/>
              <a:t> and </a:t>
            </a:r>
            <a:r>
              <a:rPr lang="en-US" dirty="0" err="1"/>
              <a:t>Hypobarics</a:t>
            </a:r>
            <a:endParaRPr lang="en-US" dirty="0"/>
          </a:p>
          <a:p>
            <a:pPr lvl="1"/>
            <a:r>
              <a:rPr lang="en-US" dirty="0"/>
              <a:t>Non-standard Gravity</a:t>
            </a:r>
          </a:p>
          <a:p>
            <a:pPr lvl="1"/>
            <a:r>
              <a:rPr lang="en-US" dirty="0"/>
              <a:t>Radiation Countermeasures</a:t>
            </a:r>
          </a:p>
          <a:p>
            <a:r>
              <a:rPr lang="en-US" dirty="0"/>
              <a:t>Human Physiology: </a:t>
            </a:r>
          </a:p>
          <a:p>
            <a:pPr lvl="1"/>
            <a:r>
              <a:rPr lang="en-US" dirty="0"/>
              <a:t>Sensory Effects of Unusual Environments</a:t>
            </a:r>
          </a:p>
          <a:p>
            <a:pPr lvl="1"/>
            <a:r>
              <a:rPr lang="en-US" dirty="0"/>
              <a:t>Spatial Disorientation</a:t>
            </a:r>
          </a:p>
          <a:p>
            <a:pPr lvl="1"/>
            <a:r>
              <a:rPr lang="en-US" dirty="0"/>
              <a:t>System Specific responses</a:t>
            </a:r>
          </a:p>
          <a:p>
            <a:endParaRPr lang="en-US" dirty="0"/>
          </a:p>
          <a:p>
            <a:r>
              <a:rPr lang="en-US" dirty="0"/>
              <a:t>Behavioral Health and Performance:</a:t>
            </a:r>
          </a:p>
          <a:p>
            <a:pPr lvl="1"/>
            <a:r>
              <a:rPr lang="en-US" dirty="0"/>
              <a:t>Crew Selection </a:t>
            </a:r>
          </a:p>
          <a:p>
            <a:pPr lvl="1"/>
            <a:r>
              <a:rPr lang="en-US" dirty="0"/>
              <a:t>Crew Resource Management</a:t>
            </a:r>
          </a:p>
          <a:p>
            <a:pPr lvl="1"/>
            <a:r>
              <a:rPr lang="en-US" dirty="0"/>
              <a:t>Fatigue Management</a:t>
            </a:r>
          </a:p>
          <a:p>
            <a:pPr lvl="1"/>
            <a:r>
              <a:rPr lang="en-US" dirty="0"/>
              <a:t>Social Isolation </a:t>
            </a:r>
          </a:p>
          <a:p>
            <a:pPr lvl="1"/>
            <a:r>
              <a:rPr lang="en-US" dirty="0"/>
              <a:t>Operations and Contingency Planning</a:t>
            </a:r>
          </a:p>
          <a:p>
            <a:pPr lvl="1"/>
            <a:r>
              <a:rPr lang="en-US" dirty="0"/>
              <a:t>Autonomous Health Systems</a:t>
            </a:r>
          </a:p>
          <a:p>
            <a:pPr lvl="1"/>
            <a:r>
              <a:rPr lang="en-US" dirty="0"/>
              <a:t>Search and Rescue techniques</a:t>
            </a:r>
          </a:p>
          <a:p>
            <a:pPr lvl="1"/>
            <a:r>
              <a:rPr lang="en-US" dirty="0"/>
              <a:t>Life Support Systems</a:t>
            </a:r>
          </a:p>
          <a:p>
            <a:pPr lvl="1"/>
            <a:r>
              <a:rPr lang="en-US" dirty="0"/>
              <a:t>Fitness for Duty Criteria</a:t>
            </a:r>
          </a:p>
          <a:p>
            <a:endParaRPr lang="en-US" dirty="0"/>
          </a:p>
          <a:p>
            <a:endParaRPr lang="en-US" dirty="0"/>
          </a:p>
        </p:txBody>
      </p:sp>
      <p:sp>
        <p:nvSpPr>
          <p:cNvPr id="4" name="Slide Number Placeholder 3"/>
          <p:cNvSpPr>
            <a:spLocks noGrp="1"/>
          </p:cNvSpPr>
          <p:nvPr>
            <p:ph type="sldNum" sz="quarter" idx="12"/>
          </p:nvPr>
        </p:nvSpPr>
        <p:spPr/>
        <p:txBody>
          <a:bodyPr/>
          <a:lstStyle/>
          <a:p>
            <a:fld id="{E4F88E45-F907-4BC8-AF44-B2D573FC2E91}" type="slidenum">
              <a:rPr lang="en-US" smtClean="0"/>
              <a:pPr/>
              <a:t>17</a:t>
            </a:fld>
            <a:endParaRPr lang="en-US" dirty="0"/>
          </a:p>
        </p:txBody>
      </p:sp>
      <p:pic>
        <p:nvPicPr>
          <p:cNvPr id="6" name="Picture 2" descr="Expedition 19 Commander Gennady I. Padalka, left, and Flight Engineer Michael R. Barratt listen to their mp3 players as a medical doctor looks on during the tilt table training at the Cosmonaut Hotel, Saturday, March 21, 2009 in Baikonur, Kazakhstan.(Photo Credit: NASA/Bill Ingal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69" r="14724"/>
          <a:stretch/>
        </p:blipFill>
        <p:spPr bwMode="auto">
          <a:xfrm>
            <a:off x="6211130" y="1427580"/>
            <a:ext cx="2633665" cy="22856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 name="Picture 4" descr="Mayo chamber_interior study subject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1905" y="3429000"/>
            <a:ext cx="2181679" cy="2908905"/>
          </a:xfrm>
          <a:prstGeom prst="rect">
            <a:avLst/>
          </a:prstGeom>
        </p:spPr>
      </p:pic>
    </p:spTree>
    <p:extLst>
      <p:ext uri="{BB962C8B-B14F-4D97-AF65-F5344CB8AC3E}">
        <p14:creationId xmlns:p14="http://schemas.microsoft.com/office/powerpoint/2010/main" val="601180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1046"/>
            <a:ext cx="6950161" cy="788989"/>
          </a:xfrm>
        </p:spPr>
        <p:txBody>
          <a:bodyPr/>
          <a:lstStyle/>
          <a:p>
            <a:r>
              <a:rPr lang="en-US" dirty="0"/>
              <a:t> Aerospace Medicine Education</a:t>
            </a:r>
          </a:p>
        </p:txBody>
      </p:sp>
      <p:pic>
        <p:nvPicPr>
          <p:cNvPr id="25602" name="Picture 2" descr="Aviation Medicals: Winning the Game Part Tw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436" y="2386087"/>
            <a:ext cx="3414713" cy="227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670035" y="1327322"/>
            <a:ext cx="3807371" cy="5530677"/>
          </a:xfrm>
        </p:spPr>
        <p:txBody>
          <a:bodyPr numCol="2">
            <a:normAutofit/>
          </a:bodyPr>
          <a:lstStyle/>
          <a:p>
            <a:r>
              <a:rPr lang="en-US" sz="1800" dirty="0">
                <a:solidFill>
                  <a:srgbClr val="000000"/>
                </a:solidFill>
              </a:rPr>
              <a:t>Pilots</a:t>
            </a:r>
          </a:p>
          <a:p>
            <a:pPr lvl="1"/>
            <a:r>
              <a:rPr lang="en-US" sz="1400" dirty="0">
                <a:solidFill>
                  <a:srgbClr val="000000"/>
                </a:solidFill>
              </a:rPr>
              <a:t>Military</a:t>
            </a:r>
          </a:p>
          <a:p>
            <a:pPr lvl="1"/>
            <a:r>
              <a:rPr lang="en-US" sz="1400" dirty="0">
                <a:solidFill>
                  <a:srgbClr val="000000"/>
                </a:solidFill>
              </a:rPr>
              <a:t>Civilian</a:t>
            </a:r>
          </a:p>
          <a:p>
            <a:pPr lvl="1"/>
            <a:r>
              <a:rPr lang="en-US" sz="1400" dirty="0">
                <a:solidFill>
                  <a:srgbClr val="000000"/>
                </a:solidFill>
              </a:rPr>
              <a:t>Students</a:t>
            </a:r>
          </a:p>
          <a:p>
            <a:pPr lvl="1"/>
            <a:endParaRPr lang="en-US" sz="1400" dirty="0">
              <a:solidFill>
                <a:srgbClr val="000000"/>
              </a:solidFill>
            </a:endParaRPr>
          </a:p>
          <a:p>
            <a:r>
              <a:rPr lang="en-US" sz="1800" dirty="0">
                <a:solidFill>
                  <a:srgbClr val="000000"/>
                </a:solidFill>
              </a:rPr>
              <a:t>Doctors</a:t>
            </a:r>
          </a:p>
          <a:p>
            <a:pPr lvl="1"/>
            <a:r>
              <a:rPr lang="en-US" sz="1400" dirty="0">
                <a:solidFill>
                  <a:srgbClr val="000000"/>
                </a:solidFill>
              </a:rPr>
              <a:t>General Practitioners</a:t>
            </a:r>
          </a:p>
          <a:p>
            <a:pPr lvl="1"/>
            <a:r>
              <a:rPr lang="en-US" sz="1400" dirty="0">
                <a:solidFill>
                  <a:srgbClr val="000000"/>
                </a:solidFill>
              </a:rPr>
              <a:t>Specialists</a:t>
            </a:r>
          </a:p>
          <a:p>
            <a:pPr lvl="1"/>
            <a:r>
              <a:rPr lang="en-US" sz="1400" dirty="0">
                <a:solidFill>
                  <a:srgbClr val="000000"/>
                </a:solidFill>
              </a:rPr>
              <a:t>Aviation Medical Examiners</a:t>
            </a:r>
          </a:p>
          <a:p>
            <a:pPr lvl="1"/>
            <a:r>
              <a:rPr lang="en-US" sz="1400" dirty="0">
                <a:solidFill>
                  <a:srgbClr val="000000"/>
                </a:solidFill>
              </a:rPr>
              <a:t>Continuing Medical Education</a:t>
            </a:r>
          </a:p>
          <a:p>
            <a:pPr lvl="1"/>
            <a:r>
              <a:rPr lang="en-US" sz="1400" dirty="0">
                <a:solidFill>
                  <a:srgbClr val="000000"/>
                </a:solidFill>
              </a:rPr>
              <a:t>Researchers</a:t>
            </a:r>
          </a:p>
          <a:p>
            <a:endParaRPr lang="en-US" sz="1800" dirty="0">
              <a:solidFill>
                <a:srgbClr val="000000"/>
              </a:solidFill>
            </a:endParaRPr>
          </a:p>
          <a:p>
            <a:r>
              <a:rPr lang="en-US" sz="1800" dirty="0">
                <a:solidFill>
                  <a:srgbClr val="000000"/>
                </a:solidFill>
              </a:rPr>
              <a:t>Nurses</a:t>
            </a:r>
          </a:p>
          <a:p>
            <a:pPr lvl="1"/>
            <a:r>
              <a:rPr lang="en-US" sz="1400" dirty="0">
                <a:solidFill>
                  <a:srgbClr val="000000"/>
                </a:solidFill>
              </a:rPr>
              <a:t>Clinical practice</a:t>
            </a:r>
          </a:p>
          <a:p>
            <a:pPr lvl="1"/>
            <a:r>
              <a:rPr lang="en-US" sz="1400" dirty="0">
                <a:solidFill>
                  <a:srgbClr val="000000"/>
                </a:solidFill>
              </a:rPr>
              <a:t>Administrators</a:t>
            </a:r>
          </a:p>
          <a:p>
            <a:pPr lvl="1"/>
            <a:r>
              <a:rPr lang="en-US" sz="1400" dirty="0">
                <a:solidFill>
                  <a:srgbClr val="000000"/>
                </a:solidFill>
              </a:rPr>
              <a:t>Researchers</a:t>
            </a:r>
          </a:p>
          <a:p>
            <a:pPr marL="342900" lvl="1" indent="0">
              <a:buNone/>
            </a:pPr>
            <a:endParaRPr lang="en-US" dirty="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E4F88E45-F907-4BC8-AF44-B2D573FC2E91}" type="slidenum">
              <a:rPr lang="en-US" smtClean="0"/>
              <a:pPr/>
              <a:t>18</a:t>
            </a:fld>
            <a:endParaRPr lang="en-US"/>
          </a:p>
        </p:txBody>
      </p:sp>
      <p:sp>
        <p:nvSpPr>
          <p:cNvPr id="7" name="Content Placeholder 2"/>
          <p:cNvSpPr txBox="1">
            <a:spLocks/>
          </p:cNvSpPr>
          <p:nvPr/>
        </p:nvSpPr>
        <p:spPr>
          <a:xfrm>
            <a:off x="3099075" y="1209688"/>
            <a:ext cx="6044926" cy="5530677"/>
          </a:xfrm>
          <a:prstGeom prst="rect">
            <a:avLst/>
          </a:prstGeom>
        </p:spPr>
        <p:txBody>
          <a:bodyPr vert="horz" lIns="91440" tIns="45720" rIns="91440" bIns="45720" numCol="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sz="1800" dirty="0">
                <a:solidFill>
                  <a:srgbClr val="000000"/>
                </a:solidFill>
              </a:rPr>
              <a:t>Paramedics</a:t>
            </a:r>
          </a:p>
          <a:p>
            <a:pPr lvl="1"/>
            <a:r>
              <a:rPr lang="en-US" sz="1400" dirty="0">
                <a:solidFill>
                  <a:srgbClr val="000000"/>
                </a:solidFill>
              </a:rPr>
              <a:t>Flight Medics</a:t>
            </a:r>
          </a:p>
          <a:p>
            <a:pPr lvl="1"/>
            <a:r>
              <a:rPr lang="en-US" sz="1400" dirty="0">
                <a:solidFill>
                  <a:srgbClr val="000000"/>
                </a:solidFill>
              </a:rPr>
              <a:t>Critical Care Medics</a:t>
            </a:r>
          </a:p>
          <a:p>
            <a:pPr lvl="1"/>
            <a:r>
              <a:rPr lang="en-US" sz="1400" dirty="0">
                <a:solidFill>
                  <a:srgbClr val="000000"/>
                </a:solidFill>
              </a:rPr>
              <a:t>Public Health Practitioners</a:t>
            </a:r>
          </a:p>
          <a:p>
            <a:pPr marL="342900" lvl="1" indent="0">
              <a:buFont typeface="Courier New" panose="02070309020205020404" pitchFamily="49" charset="0"/>
              <a:buNone/>
            </a:pPr>
            <a:endParaRPr lang="en-US" sz="1400" dirty="0">
              <a:solidFill>
                <a:srgbClr val="000000"/>
              </a:solidFill>
            </a:endParaRPr>
          </a:p>
          <a:p>
            <a:r>
              <a:rPr lang="en-US" sz="1800" dirty="0">
                <a:solidFill>
                  <a:srgbClr val="000000"/>
                </a:solidFill>
              </a:rPr>
              <a:t>Professionals</a:t>
            </a:r>
          </a:p>
          <a:p>
            <a:pPr lvl="1"/>
            <a:r>
              <a:rPr lang="en-US" sz="1400" dirty="0">
                <a:solidFill>
                  <a:srgbClr val="000000"/>
                </a:solidFill>
              </a:rPr>
              <a:t>Engineers</a:t>
            </a:r>
          </a:p>
          <a:p>
            <a:pPr lvl="1"/>
            <a:r>
              <a:rPr lang="en-US" sz="1400" dirty="0">
                <a:solidFill>
                  <a:srgbClr val="000000"/>
                </a:solidFill>
              </a:rPr>
              <a:t>Students</a:t>
            </a:r>
          </a:p>
          <a:p>
            <a:pPr lvl="1"/>
            <a:r>
              <a:rPr lang="en-US" sz="1400" dirty="0">
                <a:solidFill>
                  <a:srgbClr val="000000"/>
                </a:solidFill>
              </a:rPr>
              <a:t>Civilian</a:t>
            </a:r>
          </a:p>
          <a:p>
            <a:pPr lvl="1"/>
            <a:r>
              <a:rPr lang="en-US" sz="1400" dirty="0">
                <a:solidFill>
                  <a:srgbClr val="000000"/>
                </a:solidFill>
              </a:rPr>
              <a:t>Military</a:t>
            </a:r>
          </a:p>
          <a:p>
            <a:endParaRPr lang="en-US" sz="1600" dirty="0">
              <a:solidFill>
                <a:srgbClr val="000000"/>
              </a:solidFill>
            </a:endParaRPr>
          </a:p>
          <a:p>
            <a:r>
              <a:rPr lang="en-US" sz="1800" dirty="0">
                <a:solidFill>
                  <a:srgbClr val="000000"/>
                </a:solidFill>
              </a:rPr>
              <a:t>Graduate Students</a:t>
            </a:r>
          </a:p>
          <a:p>
            <a:pPr lvl="1"/>
            <a:r>
              <a:rPr lang="en-US" sz="1400" dirty="0">
                <a:solidFill>
                  <a:srgbClr val="000000"/>
                </a:solidFill>
              </a:rPr>
              <a:t>Multiple Disciplines</a:t>
            </a:r>
          </a:p>
          <a:p>
            <a:endParaRPr lang="en-US" sz="1600" dirty="0">
              <a:solidFill>
                <a:srgbClr val="000000"/>
              </a:solidFill>
            </a:endParaRPr>
          </a:p>
          <a:p>
            <a:r>
              <a:rPr lang="en-US" sz="1800" dirty="0">
                <a:solidFill>
                  <a:srgbClr val="000000"/>
                </a:solidFill>
              </a:rPr>
              <a:t>Other Training:</a:t>
            </a:r>
          </a:p>
          <a:p>
            <a:pPr lvl="1"/>
            <a:r>
              <a:rPr lang="en-US" sz="1400" dirty="0">
                <a:solidFill>
                  <a:srgbClr val="000000"/>
                </a:solidFill>
              </a:rPr>
              <a:t>Aerospace physiology courses</a:t>
            </a:r>
          </a:p>
          <a:p>
            <a:pPr lvl="1"/>
            <a:r>
              <a:rPr lang="en-US" sz="1400" dirty="0">
                <a:solidFill>
                  <a:srgbClr val="000000"/>
                </a:solidFill>
              </a:rPr>
              <a:t>Online courses</a:t>
            </a:r>
          </a:p>
          <a:p>
            <a:pPr lvl="1"/>
            <a:r>
              <a:rPr lang="en-US" sz="1400" dirty="0">
                <a:solidFill>
                  <a:srgbClr val="000000"/>
                </a:solidFill>
              </a:rPr>
              <a:t>University Affiliated Courses</a:t>
            </a:r>
          </a:p>
          <a:p>
            <a:pPr lvl="1"/>
            <a:r>
              <a:rPr lang="en-US" sz="1400" dirty="0">
                <a:solidFill>
                  <a:srgbClr val="000000"/>
                </a:solidFill>
              </a:rPr>
              <a:t>Aerospace Medicine Residencies</a:t>
            </a:r>
          </a:p>
          <a:p>
            <a:endParaRPr lang="en-US" dirty="0">
              <a:solidFill>
                <a:srgbClr val="000000"/>
              </a:solidFill>
            </a:endParaRPr>
          </a:p>
        </p:txBody>
      </p:sp>
    </p:spTree>
    <p:extLst>
      <p:ext uri="{BB962C8B-B14F-4D97-AF65-F5344CB8AC3E}">
        <p14:creationId xmlns:p14="http://schemas.microsoft.com/office/powerpoint/2010/main" val="3570478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Aerospace Medicine Policy</a:t>
            </a:r>
          </a:p>
        </p:txBody>
      </p:sp>
      <p:sp>
        <p:nvSpPr>
          <p:cNvPr id="3" name="Content Placeholder 2"/>
          <p:cNvSpPr>
            <a:spLocks noGrp="1"/>
          </p:cNvSpPr>
          <p:nvPr>
            <p:ph idx="1"/>
          </p:nvPr>
        </p:nvSpPr>
        <p:spPr/>
        <p:txBody>
          <a:bodyPr>
            <a:normAutofit fontScale="92500" lnSpcReduction="20000"/>
          </a:bodyPr>
          <a:lstStyle/>
          <a:p>
            <a:r>
              <a:rPr lang="en-US" dirty="0"/>
              <a:t>Civil and Military Aviation Health</a:t>
            </a:r>
          </a:p>
          <a:p>
            <a:r>
              <a:rPr lang="en-US" dirty="0"/>
              <a:t>Defense Health</a:t>
            </a:r>
          </a:p>
          <a:p>
            <a:endParaRPr lang="en-US" dirty="0"/>
          </a:p>
          <a:p>
            <a:r>
              <a:rPr lang="en-US" dirty="0"/>
              <a:t>Transportation Health</a:t>
            </a:r>
          </a:p>
          <a:p>
            <a:r>
              <a:rPr lang="en-US" dirty="0"/>
              <a:t>Accident Investigation &amp; Prevention</a:t>
            </a:r>
          </a:p>
          <a:p>
            <a:r>
              <a:rPr lang="en-US" dirty="0"/>
              <a:t>Training Requirements</a:t>
            </a:r>
          </a:p>
          <a:p>
            <a:endParaRPr lang="en-US" dirty="0"/>
          </a:p>
          <a:p>
            <a:r>
              <a:rPr lang="en-US" dirty="0"/>
              <a:t>Government Space Activities</a:t>
            </a:r>
          </a:p>
          <a:p>
            <a:r>
              <a:rPr lang="en-US" dirty="0"/>
              <a:t>Commercial Space Activities</a:t>
            </a:r>
          </a:p>
          <a:p>
            <a:endParaRPr lang="en-US" dirty="0"/>
          </a:p>
          <a:p>
            <a:r>
              <a:rPr lang="en-US" dirty="0"/>
              <a:t>Behavioral Health Issues:</a:t>
            </a:r>
          </a:p>
          <a:p>
            <a:pPr lvl="1"/>
            <a:r>
              <a:rPr lang="en-US" dirty="0"/>
              <a:t>Addiction </a:t>
            </a:r>
          </a:p>
          <a:p>
            <a:pPr lvl="1"/>
            <a:r>
              <a:rPr lang="en-US" dirty="0"/>
              <a:t>Fatigue</a:t>
            </a:r>
          </a:p>
          <a:p>
            <a:pPr lvl="1"/>
            <a:r>
              <a:rPr lang="en-US" dirty="0"/>
              <a:t>Mental illness</a:t>
            </a:r>
          </a:p>
          <a:p>
            <a:endParaRPr lang="en-US" dirty="0"/>
          </a:p>
        </p:txBody>
      </p:sp>
      <p:sp>
        <p:nvSpPr>
          <p:cNvPr id="4" name="Slide Number Placeholder 3"/>
          <p:cNvSpPr>
            <a:spLocks noGrp="1"/>
          </p:cNvSpPr>
          <p:nvPr>
            <p:ph type="sldNum" sz="quarter" idx="12"/>
          </p:nvPr>
        </p:nvSpPr>
        <p:spPr/>
        <p:txBody>
          <a:bodyPr/>
          <a:lstStyle/>
          <a:p>
            <a:fld id="{E4F88E45-F907-4BC8-AF44-B2D573FC2E91}" type="slidenum">
              <a:rPr lang="en-US" smtClean="0"/>
              <a:pPr/>
              <a:t>19</a:t>
            </a:fld>
            <a:endParaRPr lang="en-US"/>
          </a:p>
        </p:txBody>
      </p:sp>
      <p:pic>
        <p:nvPicPr>
          <p:cNvPr id="22530" name="Picture 2" descr="Image result for capitol building site:.g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082" y="2295525"/>
            <a:ext cx="3889248"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948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Introduction to Aerospace Medicine</a:t>
            </a:r>
          </a:p>
        </p:txBody>
      </p:sp>
      <p:sp>
        <p:nvSpPr>
          <p:cNvPr id="3" name="Content Placeholder 2"/>
          <p:cNvSpPr>
            <a:spLocks noGrp="1"/>
          </p:cNvSpPr>
          <p:nvPr>
            <p:ph idx="1"/>
          </p:nvPr>
        </p:nvSpPr>
        <p:spPr>
          <a:xfrm>
            <a:off x="628650" y="1669143"/>
            <a:ext cx="7886700" cy="4507820"/>
          </a:xfrm>
        </p:spPr>
        <p:txBody>
          <a:bodyPr/>
          <a:lstStyle/>
          <a:p>
            <a:r>
              <a:rPr lang="en-US" dirty="0"/>
              <a:t>When the human body is exposed to environments outside of our evolved tolerances, it does not always behave as expected</a:t>
            </a:r>
          </a:p>
          <a:p>
            <a:endParaRPr lang="en-US" dirty="0"/>
          </a:p>
        </p:txBody>
      </p:sp>
      <p:sp>
        <p:nvSpPr>
          <p:cNvPr id="4" name="Slide Number Placeholder 3"/>
          <p:cNvSpPr>
            <a:spLocks noGrp="1"/>
          </p:cNvSpPr>
          <p:nvPr>
            <p:ph type="sldNum" sz="quarter" idx="12"/>
          </p:nvPr>
        </p:nvSpPr>
        <p:spPr/>
        <p:txBody>
          <a:bodyPr/>
          <a:lstStyle/>
          <a:p>
            <a:fld id="{E4F88E45-F907-4BC8-AF44-B2D573FC2E91}" type="slidenum">
              <a:rPr lang="en-US" smtClean="0"/>
              <a:pPr/>
              <a:t>2</a:t>
            </a:fld>
            <a:endParaRPr lang="en-US"/>
          </a:p>
        </p:txBody>
      </p:sp>
      <p:pic>
        <p:nvPicPr>
          <p:cNvPr id="16386" name="Picture 2" descr="Image result for aerospace medicine associati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0802" y="61913"/>
            <a:ext cx="1380731" cy="78898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0180" y="2745610"/>
            <a:ext cx="5383640" cy="3582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4682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759" y="1197883"/>
            <a:ext cx="8086725" cy="788989"/>
          </a:xfrm>
        </p:spPr>
        <p:txBody>
          <a:bodyPr>
            <a:noAutofit/>
          </a:bodyPr>
          <a:lstStyle/>
          <a:p>
            <a:r>
              <a:rPr lang="en-US" sz="2400" dirty="0"/>
              <a:t>So you want to be an Aerospace Medicine Specialist…</a:t>
            </a:r>
          </a:p>
        </p:txBody>
      </p:sp>
      <p:sp>
        <p:nvSpPr>
          <p:cNvPr id="4" name="Slide Number Placeholder 3"/>
          <p:cNvSpPr>
            <a:spLocks noGrp="1"/>
          </p:cNvSpPr>
          <p:nvPr>
            <p:ph type="sldNum" sz="quarter" idx="12"/>
          </p:nvPr>
        </p:nvSpPr>
        <p:spPr/>
        <p:txBody>
          <a:bodyPr/>
          <a:lstStyle/>
          <a:p>
            <a:fld id="{E4F88E45-F907-4BC8-AF44-B2D573FC2E91}" type="slidenum">
              <a:rPr lang="en-US" smtClean="0"/>
              <a:pPr/>
              <a:t>20</a:t>
            </a:fld>
            <a:endParaRPr lang="en-US"/>
          </a:p>
        </p:txBody>
      </p:sp>
      <p:pic>
        <p:nvPicPr>
          <p:cNvPr id="6" name="Picture 2" descr="JSC2004-E-26778 (24 June 2004) --- Cosmonaut Sergei K. Krikalev, Expedition 11 commander representing Russia&amp;#0146;s Federal Space Agency, participates in medical training at Johnson Space Center (JSC). Space Medicine Instructor Tyler N. Carruth with Wyle Life Sciences assisted Krikal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6383" y="2443427"/>
            <a:ext cx="4859288" cy="32154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16974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Path and Opportunities</a:t>
            </a:r>
          </a:p>
        </p:txBody>
      </p:sp>
      <p:sp>
        <p:nvSpPr>
          <p:cNvPr id="3" name="Content Placeholder 2"/>
          <p:cNvSpPr>
            <a:spLocks noGrp="1"/>
          </p:cNvSpPr>
          <p:nvPr>
            <p:ph idx="1"/>
          </p:nvPr>
        </p:nvSpPr>
        <p:spPr>
          <a:xfrm>
            <a:off x="628650" y="1657047"/>
            <a:ext cx="7886700" cy="4519915"/>
          </a:xfrm>
        </p:spPr>
        <p:txBody>
          <a:bodyPr/>
          <a:lstStyle/>
          <a:p>
            <a:r>
              <a:rPr lang="en-US" dirty="0"/>
              <a:t>What it Takes to Become an Aerospace Medicine Specialist </a:t>
            </a:r>
          </a:p>
          <a:p>
            <a:pPr lvl="1"/>
            <a:r>
              <a:rPr lang="en-US" dirty="0"/>
              <a:t>Undergraduate degree</a:t>
            </a:r>
          </a:p>
          <a:p>
            <a:pPr lvl="1"/>
            <a:r>
              <a:rPr lang="en-US" dirty="0"/>
              <a:t>Medical School</a:t>
            </a:r>
          </a:p>
          <a:p>
            <a:pPr lvl="1"/>
            <a:r>
              <a:rPr lang="en-US" dirty="0"/>
              <a:t>Residency training </a:t>
            </a:r>
          </a:p>
          <a:p>
            <a:pPr lvl="1"/>
            <a:r>
              <a:rPr lang="en-US" dirty="0"/>
              <a:t>Subspecialty training</a:t>
            </a:r>
          </a:p>
          <a:p>
            <a:pPr lvl="1"/>
            <a:r>
              <a:rPr lang="en-US" dirty="0"/>
              <a:t>Additional masters or doctorate level training</a:t>
            </a:r>
          </a:p>
          <a:p>
            <a:r>
              <a:rPr lang="en-US" dirty="0"/>
              <a:t>Aerospace Medicine Residency Programs and Other Education Opportunities</a:t>
            </a:r>
          </a:p>
          <a:p>
            <a:endParaRPr lang="en-US" dirty="0"/>
          </a:p>
        </p:txBody>
      </p:sp>
      <p:sp>
        <p:nvSpPr>
          <p:cNvPr id="4" name="Slide Number Placeholder 3"/>
          <p:cNvSpPr>
            <a:spLocks noGrp="1"/>
          </p:cNvSpPr>
          <p:nvPr>
            <p:ph type="sldNum" sz="quarter" idx="12"/>
          </p:nvPr>
        </p:nvSpPr>
        <p:spPr/>
        <p:txBody>
          <a:bodyPr/>
          <a:lstStyle/>
          <a:p>
            <a:fld id="{E4F88E45-F907-4BC8-AF44-B2D573FC2E91}" type="slidenum">
              <a:rPr lang="en-US" smtClean="0"/>
              <a:pPr/>
              <a:t>21</a:t>
            </a:fld>
            <a:endParaRPr lang="en-US"/>
          </a:p>
        </p:txBody>
      </p:sp>
      <p:pic>
        <p:nvPicPr>
          <p:cNvPr id="6" name="Picture 5"/>
          <p:cNvPicPr>
            <a:picLocks noChangeAspect="1"/>
          </p:cNvPicPr>
          <p:nvPr/>
        </p:nvPicPr>
        <p:blipFill>
          <a:blip r:embed="rId2"/>
          <a:stretch>
            <a:fillRect/>
          </a:stretch>
        </p:blipFill>
        <p:spPr>
          <a:xfrm>
            <a:off x="450101" y="4310681"/>
            <a:ext cx="2462909" cy="738873"/>
          </a:xfrm>
          <a:prstGeom prst="rect">
            <a:avLst/>
          </a:prstGeom>
        </p:spPr>
      </p:pic>
      <p:pic>
        <p:nvPicPr>
          <p:cNvPr id="7" name="Image" descr="Imag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125936" y="4046533"/>
            <a:ext cx="1272853" cy="1267170"/>
          </a:xfrm>
          <a:custGeom>
            <a:avLst/>
            <a:gdLst/>
            <a:ahLst/>
            <a:cxnLst>
              <a:cxn ang="0">
                <a:pos x="wd2" y="hd2"/>
              </a:cxn>
              <a:cxn ang="5400000">
                <a:pos x="wd2" y="hd2"/>
              </a:cxn>
              <a:cxn ang="10800000">
                <a:pos x="wd2" y="hd2"/>
              </a:cxn>
              <a:cxn ang="16200000">
                <a:pos x="wd2" y="hd2"/>
              </a:cxn>
            </a:cxnLst>
            <a:rect l="0" t="0" r="r" b="b"/>
            <a:pathLst>
              <a:path w="21600" h="21600" extrusionOk="0">
                <a:moveTo>
                  <a:pt x="10874" y="0"/>
                </a:moveTo>
                <a:cubicBezTo>
                  <a:pt x="10377" y="13"/>
                  <a:pt x="9745" y="25"/>
                  <a:pt x="9714" y="42"/>
                </a:cubicBezTo>
                <a:cubicBezTo>
                  <a:pt x="9621" y="92"/>
                  <a:pt x="9231" y="178"/>
                  <a:pt x="8846" y="236"/>
                </a:cubicBezTo>
                <a:cubicBezTo>
                  <a:pt x="7134" y="493"/>
                  <a:pt x="5090" y="1481"/>
                  <a:pt x="3602" y="2773"/>
                </a:cubicBezTo>
                <a:cubicBezTo>
                  <a:pt x="2535" y="3699"/>
                  <a:pt x="1377" y="5362"/>
                  <a:pt x="820" y="6772"/>
                </a:cubicBezTo>
                <a:cubicBezTo>
                  <a:pt x="480" y="7631"/>
                  <a:pt x="143" y="8946"/>
                  <a:pt x="142" y="9415"/>
                </a:cubicBezTo>
                <a:cubicBezTo>
                  <a:pt x="141" y="9585"/>
                  <a:pt x="98" y="9751"/>
                  <a:pt x="45" y="9784"/>
                </a:cubicBezTo>
                <a:cubicBezTo>
                  <a:pt x="26" y="9796"/>
                  <a:pt x="14" y="10354"/>
                  <a:pt x="0" y="10753"/>
                </a:cubicBezTo>
                <a:cubicBezTo>
                  <a:pt x="12" y="11187"/>
                  <a:pt x="22" y="11815"/>
                  <a:pt x="36" y="11843"/>
                </a:cubicBezTo>
                <a:cubicBezTo>
                  <a:pt x="84" y="11935"/>
                  <a:pt x="169" y="12334"/>
                  <a:pt x="229" y="12727"/>
                </a:cubicBezTo>
                <a:cubicBezTo>
                  <a:pt x="480" y="14383"/>
                  <a:pt x="1241" y="16064"/>
                  <a:pt x="2420" y="17571"/>
                </a:cubicBezTo>
                <a:cubicBezTo>
                  <a:pt x="3968" y="19549"/>
                  <a:pt x="6758" y="21149"/>
                  <a:pt x="9126" y="21418"/>
                </a:cubicBezTo>
                <a:cubicBezTo>
                  <a:pt x="9439" y="21454"/>
                  <a:pt x="9718" y="21520"/>
                  <a:pt x="9747" y="21567"/>
                </a:cubicBezTo>
                <a:cubicBezTo>
                  <a:pt x="9754" y="21579"/>
                  <a:pt x="10353" y="21589"/>
                  <a:pt x="10711" y="21600"/>
                </a:cubicBezTo>
                <a:cubicBezTo>
                  <a:pt x="11104" y="21586"/>
                  <a:pt x="11654" y="21574"/>
                  <a:pt x="11666" y="21555"/>
                </a:cubicBezTo>
                <a:cubicBezTo>
                  <a:pt x="11699" y="21501"/>
                  <a:pt x="11890" y="21458"/>
                  <a:pt x="12091" y="21458"/>
                </a:cubicBezTo>
                <a:cubicBezTo>
                  <a:pt x="12507" y="21458"/>
                  <a:pt x="14414" y="21000"/>
                  <a:pt x="14554" y="20867"/>
                </a:cubicBezTo>
                <a:cubicBezTo>
                  <a:pt x="14604" y="20819"/>
                  <a:pt x="14703" y="20780"/>
                  <a:pt x="14771" y="20780"/>
                </a:cubicBezTo>
                <a:cubicBezTo>
                  <a:pt x="14999" y="20780"/>
                  <a:pt x="16194" y="20149"/>
                  <a:pt x="16971" y="19620"/>
                </a:cubicBezTo>
                <a:cubicBezTo>
                  <a:pt x="19245" y="18072"/>
                  <a:pt x="20971" y="15357"/>
                  <a:pt x="21374" y="12691"/>
                </a:cubicBezTo>
                <a:cubicBezTo>
                  <a:pt x="21430" y="12318"/>
                  <a:pt x="21513" y="11935"/>
                  <a:pt x="21561" y="11843"/>
                </a:cubicBezTo>
                <a:cubicBezTo>
                  <a:pt x="21576" y="11813"/>
                  <a:pt x="21588" y="11168"/>
                  <a:pt x="21600" y="10677"/>
                </a:cubicBezTo>
                <a:cubicBezTo>
                  <a:pt x="21589" y="10242"/>
                  <a:pt x="21580" y="9608"/>
                  <a:pt x="21567" y="9600"/>
                </a:cubicBezTo>
                <a:cubicBezTo>
                  <a:pt x="21521" y="9571"/>
                  <a:pt x="21455" y="9318"/>
                  <a:pt x="21422" y="9037"/>
                </a:cubicBezTo>
                <a:cubicBezTo>
                  <a:pt x="21191" y="7061"/>
                  <a:pt x="19882" y="4550"/>
                  <a:pt x="18303" y="3052"/>
                </a:cubicBezTo>
                <a:cubicBezTo>
                  <a:pt x="17077" y="1889"/>
                  <a:pt x="16448" y="1500"/>
                  <a:pt x="14463" y="675"/>
                </a:cubicBezTo>
                <a:cubicBezTo>
                  <a:pt x="13961" y="466"/>
                  <a:pt x="13126" y="252"/>
                  <a:pt x="12553" y="185"/>
                </a:cubicBezTo>
                <a:cubicBezTo>
                  <a:pt x="12248" y="149"/>
                  <a:pt x="11975" y="79"/>
                  <a:pt x="11947" y="33"/>
                </a:cubicBezTo>
                <a:cubicBezTo>
                  <a:pt x="11938" y="20"/>
                  <a:pt x="11307" y="11"/>
                  <a:pt x="10874" y="0"/>
                </a:cubicBezTo>
                <a:close/>
              </a:path>
            </a:pathLst>
          </a:custGeom>
          <a:ln w="25400">
            <a:miter lim="400000"/>
          </a:ln>
          <a:effectLst/>
        </p:spPr>
      </p:pic>
      <p:pic>
        <p:nvPicPr>
          <p:cNvPr id="9" name="Picture 8"/>
          <p:cNvPicPr>
            <a:picLocks noChangeAspect="1"/>
          </p:cNvPicPr>
          <p:nvPr/>
        </p:nvPicPr>
        <p:blipFill>
          <a:blip r:embed="rId4"/>
          <a:stretch>
            <a:fillRect/>
          </a:stretch>
        </p:blipFill>
        <p:spPr>
          <a:xfrm>
            <a:off x="4681350" y="5448299"/>
            <a:ext cx="1951357" cy="975679"/>
          </a:xfrm>
          <a:prstGeom prst="rect">
            <a:avLst/>
          </a:prstGeom>
        </p:spPr>
      </p:pic>
      <p:pic>
        <p:nvPicPr>
          <p:cNvPr id="10" name="Picture 9"/>
          <p:cNvPicPr>
            <a:picLocks noChangeAspect="1"/>
          </p:cNvPicPr>
          <p:nvPr/>
        </p:nvPicPr>
        <p:blipFill>
          <a:blip r:embed="rId5"/>
          <a:stretch>
            <a:fillRect/>
          </a:stretch>
        </p:blipFill>
        <p:spPr>
          <a:xfrm>
            <a:off x="2187217" y="5285741"/>
            <a:ext cx="1990725" cy="1194435"/>
          </a:xfrm>
          <a:prstGeom prst="rect">
            <a:avLst/>
          </a:prstGeom>
        </p:spPr>
      </p:pic>
      <p:pic>
        <p:nvPicPr>
          <p:cNvPr id="11" name="Image" descr="Image"/>
          <p:cNvPicPr>
            <a:picLocks noChangeAspect="1"/>
          </p:cNvPicPr>
          <p:nvPr/>
        </p:nvPicPr>
        <p:blipFill>
          <a:blip r:embed="rId6">
            <a:extLst/>
          </a:blip>
          <a:stretch>
            <a:fillRect/>
          </a:stretch>
        </p:blipFill>
        <p:spPr>
          <a:xfrm>
            <a:off x="6988972" y="5376804"/>
            <a:ext cx="1568933" cy="1040271"/>
          </a:xfrm>
          <a:prstGeom prst="rect">
            <a:avLst/>
          </a:prstGeom>
          <a:ln w="25400">
            <a:miter lim="400000"/>
          </a:ln>
          <a:effectLst/>
        </p:spPr>
      </p:pic>
      <p:pic>
        <p:nvPicPr>
          <p:cNvPr id="12" name="Image" descr="Image"/>
          <p:cNvPicPr>
            <a:picLocks noChangeAspect="1"/>
          </p:cNvPicPr>
          <p:nvPr/>
        </p:nvPicPr>
        <p:blipFill>
          <a:blip r:embed="rId7">
            <a:extLst/>
          </a:blip>
          <a:stretch>
            <a:fillRect/>
          </a:stretch>
        </p:blipFill>
        <p:spPr>
          <a:xfrm>
            <a:off x="582418" y="5233989"/>
            <a:ext cx="1213710" cy="1325902"/>
          </a:xfrm>
          <a:prstGeom prst="rect">
            <a:avLst/>
          </a:prstGeom>
          <a:ln w="25400">
            <a:miter lim="400000"/>
          </a:ln>
          <a:effectLst/>
        </p:spPr>
      </p:pic>
      <p:pic>
        <p:nvPicPr>
          <p:cNvPr id="14" name="Picture 13"/>
          <p:cNvPicPr>
            <a:picLocks noChangeAspect="1"/>
          </p:cNvPicPr>
          <p:nvPr/>
        </p:nvPicPr>
        <p:blipFill rotWithShape="1">
          <a:blip r:embed="rId8"/>
          <a:srcRect t="22445" b="25555"/>
          <a:stretch/>
        </p:blipFill>
        <p:spPr>
          <a:xfrm>
            <a:off x="3335729" y="4233487"/>
            <a:ext cx="1717806" cy="893259"/>
          </a:xfrm>
          <a:prstGeom prst="rect">
            <a:avLst/>
          </a:prstGeom>
        </p:spPr>
      </p:pic>
      <p:pic>
        <p:nvPicPr>
          <p:cNvPr id="8" name="Picture 7">
            <a:extLst>
              <a:ext uri="{FF2B5EF4-FFF2-40B4-BE49-F238E27FC236}">
                <a16:creationId xmlns:a16="http://schemas.microsoft.com/office/drawing/2014/main" id="{1E11FF8D-61EF-584C-8DA0-5F4DC03E986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58459" y="4265297"/>
            <a:ext cx="1335660" cy="1049447"/>
          </a:xfrm>
          <a:prstGeom prst="rect">
            <a:avLst/>
          </a:prstGeom>
        </p:spPr>
      </p:pic>
    </p:spTree>
    <p:extLst>
      <p:ext uri="{BB962C8B-B14F-4D97-AF65-F5344CB8AC3E}">
        <p14:creationId xmlns:p14="http://schemas.microsoft.com/office/powerpoint/2010/main" val="4272697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 Where Aerospace Medicine Specialists Work</a:t>
            </a:r>
          </a:p>
        </p:txBody>
      </p:sp>
      <p:sp>
        <p:nvSpPr>
          <p:cNvPr id="3" name="Content Placeholder 2"/>
          <p:cNvSpPr>
            <a:spLocks noGrp="1"/>
          </p:cNvSpPr>
          <p:nvPr>
            <p:ph idx="1"/>
          </p:nvPr>
        </p:nvSpPr>
        <p:spPr>
          <a:xfrm>
            <a:off x="628650" y="1825625"/>
            <a:ext cx="4016134" cy="4351338"/>
          </a:xfrm>
        </p:spPr>
        <p:txBody>
          <a:bodyPr>
            <a:normAutofit fontScale="92500" lnSpcReduction="10000"/>
          </a:bodyPr>
          <a:lstStyle/>
          <a:p>
            <a:r>
              <a:rPr lang="en-US" dirty="0">
                <a:solidFill>
                  <a:srgbClr val="000000"/>
                </a:solidFill>
              </a:rPr>
              <a:t>Civilian government</a:t>
            </a:r>
          </a:p>
          <a:p>
            <a:pPr lvl="1"/>
            <a:r>
              <a:rPr lang="en-US" dirty="0">
                <a:solidFill>
                  <a:srgbClr val="000000"/>
                </a:solidFill>
              </a:rPr>
              <a:t>Civil aviation authorities</a:t>
            </a:r>
          </a:p>
          <a:p>
            <a:pPr lvl="1"/>
            <a:r>
              <a:rPr lang="en-US" dirty="0">
                <a:solidFill>
                  <a:srgbClr val="000000"/>
                </a:solidFill>
              </a:rPr>
              <a:t>Civil space flight agencies </a:t>
            </a:r>
          </a:p>
          <a:p>
            <a:pPr lvl="1"/>
            <a:r>
              <a:rPr lang="en-US" dirty="0">
                <a:solidFill>
                  <a:srgbClr val="000000"/>
                </a:solidFill>
              </a:rPr>
              <a:t>Accident investigation boards</a:t>
            </a:r>
          </a:p>
          <a:p>
            <a:r>
              <a:rPr lang="en-US" dirty="0">
                <a:solidFill>
                  <a:srgbClr val="000000"/>
                </a:solidFill>
              </a:rPr>
              <a:t>Military</a:t>
            </a:r>
          </a:p>
          <a:p>
            <a:pPr lvl="1"/>
            <a:r>
              <a:rPr lang="en-US" dirty="0">
                <a:solidFill>
                  <a:srgbClr val="000000"/>
                </a:solidFill>
              </a:rPr>
              <a:t>Every military and branch that has pilots needs aerospace medicine specialists</a:t>
            </a:r>
          </a:p>
          <a:p>
            <a:r>
              <a:rPr lang="en-US" dirty="0">
                <a:solidFill>
                  <a:srgbClr val="000000"/>
                </a:solidFill>
              </a:rPr>
              <a:t>Private sector</a:t>
            </a:r>
          </a:p>
          <a:p>
            <a:pPr lvl="1"/>
            <a:r>
              <a:rPr lang="en-US" dirty="0">
                <a:solidFill>
                  <a:srgbClr val="000000"/>
                </a:solidFill>
              </a:rPr>
              <a:t>Commercial aviation</a:t>
            </a:r>
          </a:p>
          <a:p>
            <a:pPr lvl="1"/>
            <a:r>
              <a:rPr lang="en-US" dirty="0">
                <a:solidFill>
                  <a:srgbClr val="000000"/>
                </a:solidFill>
              </a:rPr>
              <a:t>Commercial spaceflight</a:t>
            </a:r>
          </a:p>
          <a:p>
            <a:pPr lvl="1"/>
            <a:r>
              <a:rPr lang="en-US" dirty="0">
                <a:solidFill>
                  <a:srgbClr val="000000"/>
                </a:solidFill>
              </a:rPr>
              <a:t>Travel medicine </a:t>
            </a:r>
          </a:p>
          <a:p>
            <a:r>
              <a:rPr lang="en-US" dirty="0">
                <a:solidFill>
                  <a:srgbClr val="000000"/>
                </a:solidFill>
              </a:rPr>
              <a:t>Academic medicine</a:t>
            </a:r>
          </a:p>
          <a:p>
            <a:pPr lvl="1"/>
            <a:r>
              <a:rPr lang="en-US" dirty="0">
                <a:solidFill>
                  <a:srgbClr val="000000"/>
                </a:solidFill>
              </a:rPr>
              <a:t>Academic medical centers</a:t>
            </a:r>
          </a:p>
          <a:p>
            <a:pPr lvl="1"/>
            <a:r>
              <a:rPr lang="en-US" dirty="0">
                <a:solidFill>
                  <a:srgbClr val="000000"/>
                </a:solidFill>
              </a:rPr>
              <a:t>Universities</a:t>
            </a:r>
          </a:p>
          <a:p>
            <a:pPr lvl="1"/>
            <a:r>
              <a:rPr lang="en-US" dirty="0">
                <a:solidFill>
                  <a:srgbClr val="000000"/>
                </a:solidFill>
              </a:rPr>
              <a:t>Research organizations</a:t>
            </a:r>
          </a:p>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E4F88E45-F907-4BC8-AF44-B2D573FC2E91}" type="slidenum">
              <a:rPr lang="en-US" smtClean="0"/>
              <a:pPr/>
              <a:t>22</a:t>
            </a:fld>
            <a:endParaRPr lang="en-US"/>
          </a:p>
        </p:txBody>
      </p:sp>
      <p:pic>
        <p:nvPicPr>
          <p:cNvPr id="5" name="Picture 2" descr="Support and medical personnel carry Expedition 31 Commander Oleg Kononenko of Russia, foreground, and Flight Engineers Andre Kuipers of the European Space Agency, center, and Don Pettit of NASA, background, to the medical tent shortly after they landed in their Soyuz TMA-03M capsule in a remote area near the town of Zhezkazgan, Kazakhstan, on Sunday, July 1, 2012.  Pettit, Kononenko and Kuipers returned from more than six months onboard the International Space Station where they served as members of the Expedition 30 and 31 crews. Photo Credit: (NASA/Bill Inga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8609" y="2459039"/>
            <a:ext cx="4085491" cy="2716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06633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60" y="377222"/>
            <a:ext cx="6950161" cy="941159"/>
          </a:xfrm>
        </p:spPr>
        <p:txBody>
          <a:bodyPr>
            <a:noAutofit/>
          </a:bodyPr>
          <a:lstStyle/>
          <a:p>
            <a:r>
              <a:rPr lang="en-US" sz="3000" dirty="0"/>
              <a:t>Aerospace Medical Association (</a:t>
            </a:r>
            <a:r>
              <a:rPr lang="en-US" sz="3000" dirty="0" err="1"/>
              <a:t>AsMA</a:t>
            </a:r>
            <a:r>
              <a:rPr lang="en-US" sz="3000" dirty="0"/>
              <a:t>)</a:t>
            </a:r>
          </a:p>
        </p:txBody>
      </p:sp>
      <p:sp>
        <p:nvSpPr>
          <p:cNvPr id="3" name="Content Placeholder 2"/>
          <p:cNvSpPr>
            <a:spLocks noGrp="1"/>
          </p:cNvSpPr>
          <p:nvPr>
            <p:ph idx="1"/>
          </p:nvPr>
        </p:nvSpPr>
        <p:spPr>
          <a:xfrm>
            <a:off x="628650" y="1825625"/>
            <a:ext cx="4295775" cy="4351338"/>
          </a:xfrm>
        </p:spPr>
        <p:txBody>
          <a:bodyPr/>
          <a:lstStyle/>
          <a:p>
            <a:r>
              <a:rPr lang="en-US" dirty="0"/>
              <a:t>International leader in aerospace medicine and human performance</a:t>
            </a:r>
          </a:p>
          <a:p>
            <a:r>
              <a:rPr lang="en-US" dirty="0"/>
              <a:t>Apply and advance scientific knowledge to promote and enhance the health, safety and performance of those involved in aerospace and related activities</a:t>
            </a:r>
          </a:p>
          <a:p>
            <a:r>
              <a:rPr lang="en-US" dirty="0" err="1"/>
              <a:t>AsMA</a:t>
            </a:r>
            <a:r>
              <a:rPr lang="en-US" dirty="0"/>
              <a:t> members are in every country that flies and every country that has a human spaceflight program</a:t>
            </a:r>
          </a:p>
          <a:p>
            <a:endParaRPr lang="en-US" dirty="0"/>
          </a:p>
        </p:txBody>
      </p:sp>
      <p:sp>
        <p:nvSpPr>
          <p:cNvPr id="4" name="Slide Number Placeholder 3"/>
          <p:cNvSpPr>
            <a:spLocks noGrp="1"/>
          </p:cNvSpPr>
          <p:nvPr>
            <p:ph type="sldNum" sz="quarter" idx="12"/>
          </p:nvPr>
        </p:nvSpPr>
        <p:spPr/>
        <p:txBody>
          <a:bodyPr/>
          <a:lstStyle/>
          <a:p>
            <a:fld id="{E4F88E45-F907-4BC8-AF44-B2D573FC2E91}" type="slidenum">
              <a:rPr lang="en-US" smtClean="0"/>
              <a:pPr/>
              <a:t>23</a:t>
            </a:fld>
            <a:endParaRPr lang="en-US"/>
          </a:p>
        </p:txBody>
      </p:sp>
      <p:pic>
        <p:nvPicPr>
          <p:cNvPr id="5" name="Picture 2" descr="https://www.asma.org/asma/media/AsMA/graphics/asma-history_first-fs-cla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6050" y="2180765"/>
            <a:ext cx="3702050" cy="283256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776537" y="5733632"/>
            <a:ext cx="353334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u="sng" kern="0" dirty="0">
                <a:solidFill>
                  <a:srgbClr val="000000"/>
                </a:solidFill>
                <a:latin typeface="Helvetica Neue"/>
                <a:sym typeface="Helvetica Neue"/>
                <a:hlinkClick r:id="rId4"/>
              </a:rPr>
              <a:t>https://www.asma.org/</a:t>
            </a:r>
            <a:r>
              <a:rPr lang="en-US" sz="2400" dirty="0">
                <a:sym typeface="Helvetica Neue"/>
              </a:rPr>
              <a:t> </a:t>
            </a:r>
            <a:endParaRPr lang="en-US" sz="2400" b="1" u="sng" kern="0" dirty="0">
              <a:solidFill>
                <a:srgbClr val="000000"/>
              </a:solidFill>
              <a:latin typeface="Helvetica Neue"/>
              <a:sym typeface="Helvetica Neue"/>
            </a:endParaRPr>
          </a:p>
        </p:txBody>
      </p:sp>
    </p:spTree>
    <p:extLst>
      <p:ext uri="{BB962C8B-B14F-4D97-AF65-F5344CB8AC3E}">
        <p14:creationId xmlns:p14="http://schemas.microsoft.com/office/powerpoint/2010/main" val="2564202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This is Aerospace Medicine </a:t>
            </a:r>
          </a:p>
        </p:txBody>
      </p:sp>
      <p:sp>
        <p:nvSpPr>
          <p:cNvPr id="3" name="Content Placeholder 2"/>
          <p:cNvSpPr>
            <a:spLocks noGrp="1"/>
          </p:cNvSpPr>
          <p:nvPr>
            <p:ph idx="1"/>
          </p:nvPr>
        </p:nvSpPr>
        <p:spPr>
          <a:xfrm>
            <a:off x="628650" y="1825624"/>
            <a:ext cx="7886700" cy="4654551"/>
          </a:xfrm>
        </p:spPr>
        <p:txBody>
          <a:bodyPr>
            <a:noAutofit/>
          </a:bodyPr>
          <a:lstStyle/>
          <a:p>
            <a:pPr marL="0" indent="0" algn="ctr">
              <a:buNone/>
            </a:pPr>
            <a:r>
              <a:rPr lang="en-US" sz="1800" i="1" dirty="0"/>
              <a:t>Our </a:t>
            </a:r>
            <a:r>
              <a:rPr lang="en-US" sz="1800" b="1" i="1" dirty="0"/>
              <a:t>Calling</a:t>
            </a:r>
            <a:r>
              <a:rPr lang="en-US" sz="1800" i="1" dirty="0"/>
              <a:t> is to Push the Limits of Human Physiology</a:t>
            </a:r>
          </a:p>
          <a:p>
            <a:pPr marL="0" indent="0" algn="ctr">
              <a:buNone/>
            </a:pPr>
            <a:endParaRPr lang="en-US" sz="1800" i="1" dirty="0"/>
          </a:p>
          <a:p>
            <a:pPr marL="0" indent="0" algn="ctr">
              <a:buNone/>
            </a:pPr>
            <a:endParaRPr lang="en-US" sz="1800" i="1" dirty="0"/>
          </a:p>
          <a:p>
            <a:pPr marL="0" indent="0" algn="ctr">
              <a:buNone/>
            </a:pPr>
            <a:r>
              <a:rPr lang="en-US" sz="1800" i="1" dirty="0"/>
              <a:t>Our </a:t>
            </a:r>
            <a:r>
              <a:rPr lang="en-US" sz="1800" b="1" i="1" dirty="0"/>
              <a:t>Task</a:t>
            </a:r>
            <a:r>
              <a:rPr lang="en-US" sz="1800" i="1" dirty="0"/>
              <a:t> is to Reduce the Risk to Human Wellbeing in Earth’s Atmosphere and Beyond</a:t>
            </a:r>
          </a:p>
          <a:p>
            <a:pPr marL="0" indent="0" algn="ctr">
              <a:buNone/>
            </a:pPr>
            <a:endParaRPr lang="en-US" sz="1800" i="1" dirty="0"/>
          </a:p>
          <a:p>
            <a:pPr marL="0" indent="0" algn="ctr">
              <a:buNone/>
            </a:pPr>
            <a:endParaRPr lang="en-US" sz="1800" i="1" dirty="0"/>
          </a:p>
          <a:p>
            <a:pPr marL="0" indent="0" algn="ctr">
              <a:buNone/>
            </a:pPr>
            <a:r>
              <a:rPr lang="en-US" sz="1800" i="1" dirty="0"/>
              <a:t>Our </a:t>
            </a:r>
            <a:r>
              <a:rPr lang="en-US" sz="1800" b="1" i="1" dirty="0"/>
              <a:t>Expertise</a:t>
            </a:r>
            <a:r>
              <a:rPr lang="en-US" sz="1800" i="1" dirty="0"/>
              <a:t> is in Integrating the Human System into the Technology That Supports Us</a:t>
            </a:r>
          </a:p>
          <a:p>
            <a:pPr marL="0" indent="0" algn="ctr">
              <a:buNone/>
            </a:pPr>
            <a:endParaRPr lang="en-US" sz="1800" i="1" dirty="0"/>
          </a:p>
          <a:p>
            <a:pPr marL="0" indent="0" algn="ctr">
              <a:buNone/>
            </a:pPr>
            <a:endParaRPr lang="en-US" sz="1800" i="1" dirty="0"/>
          </a:p>
          <a:p>
            <a:pPr marL="0" indent="0" algn="ctr">
              <a:buNone/>
            </a:pPr>
            <a:r>
              <a:rPr lang="en-US" sz="1800" i="1" dirty="0"/>
              <a:t>Wherever You Imagine We Can Go, Aerospace Medicine Specialists Can </a:t>
            </a:r>
            <a:r>
              <a:rPr lang="en-US" sz="1800" b="1" i="1" dirty="0"/>
              <a:t>Help You Get There</a:t>
            </a:r>
          </a:p>
          <a:p>
            <a:pPr marL="0" indent="0">
              <a:buNone/>
            </a:pPr>
            <a:endParaRPr lang="en-US" sz="1400" dirty="0"/>
          </a:p>
        </p:txBody>
      </p:sp>
      <p:sp>
        <p:nvSpPr>
          <p:cNvPr id="4" name="Slide Number Placeholder 3"/>
          <p:cNvSpPr>
            <a:spLocks noGrp="1"/>
          </p:cNvSpPr>
          <p:nvPr>
            <p:ph type="sldNum" sz="quarter" idx="12"/>
          </p:nvPr>
        </p:nvSpPr>
        <p:spPr/>
        <p:txBody>
          <a:bodyPr/>
          <a:lstStyle/>
          <a:p>
            <a:fld id="{E4F88E45-F907-4BC8-AF44-B2D573FC2E91}" type="slidenum">
              <a:rPr lang="en-US" smtClean="0"/>
              <a:pPr/>
              <a:t>24</a:t>
            </a:fld>
            <a:endParaRPr lang="en-US"/>
          </a:p>
        </p:txBody>
      </p:sp>
    </p:spTree>
    <p:extLst>
      <p:ext uri="{BB962C8B-B14F-4D97-AF65-F5344CB8AC3E}">
        <p14:creationId xmlns:p14="http://schemas.microsoft.com/office/powerpoint/2010/main" val="3402111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Questions?</a:t>
            </a:r>
          </a:p>
        </p:txBody>
      </p:sp>
      <p:sp>
        <p:nvSpPr>
          <p:cNvPr id="4" name="Slide Number Placeholder 3"/>
          <p:cNvSpPr>
            <a:spLocks noGrp="1"/>
          </p:cNvSpPr>
          <p:nvPr>
            <p:ph type="sldNum" sz="quarter" idx="12"/>
          </p:nvPr>
        </p:nvSpPr>
        <p:spPr/>
        <p:txBody>
          <a:bodyPr/>
          <a:lstStyle/>
          <a:p>
            <a:fld id="{E4F88E45-F907-4BC8-AF44-B2D573FC2E91}" type="slidenum">
              <a:rPr lang="en-US" smtClean="0"/>
              <a:pPr/>
              <a:t>25</a:t>
            </a:fld>
            <a:endParaRPr lang="en-US"/>
          </a:p>
        </p:txBody>
      </p:sp>
      <p:pic>
        <p:nvPicPr>
          <p:cNvPr id="10242" name="Picture 2" descr="KENNEDY SPACE CENTER, FLA. - A helicopter rescue team carries another “injured” astronaut to a helicopter for transportation to a local hospital.  They are all taking part in a “Mode VII” emergency landing simulation at Kennedy Space Center.  The purpose of the Mode VII is to exercise emergency preparedness personnel, equipment and facilities in rescuing astronauts from a downed orbiter and providing immediate medical attention.  This simulation presents an orbiter that has crashed short of the Shuttle Landing Facility in a wooded area 2-1/2 miles south of Runway 33.  Emergency crews are responding to the volunteer “astronauts” who are simulating various injuries inside the crew compartment mock-up.  Rescuers must remove the crew, provide triage and transport to hospitals those who need further treatment.  Local hospitals are participating in the exerci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9548" y="1825625"/>
            <a:ext cx="6544903" cy="43513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4036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Humans evolved in a specific environment</a:t>
            </a:r>
          </a:p>
        </p:txBody>
      </p:sp>
      <p:sp>
        <p:nvSpPr>
          <p:cNvPr id="3" name="Content Placeholder 2"/>
          <p:cNvSpPr>
            <a:spLocks noGrp="1"/>
          </p:cNvSpPr>
          <p:nvPr>
            <p:ph idx="1"/>
          </p:nvPr>
        </p:nvSpPr>
        <p:spPr>
          <a:xfrm>
            <a:off x="628650" y="1983619"/>
            <a:ext cx="7886700" cy="4193344"/>
          </a:xfrm>
        </p:spPr>
        <p:txBody>
          <a:bodyPr/>
          <a:lstStyle/>
          <a:p>
            <a:r>
              <a:rPr lang="en-US" dirty="0"/>
              <a:t>Constant Gravity of 9.8 m/s</a:t>
            </a:r>
            <a:r>
              <a:rPr lang="en-US" baseline="30000" dirty="0"/>
              <a:t>2</a:t>
            </a:r>
            <a:endParaRPr lang="en-US" dirty="0"/>
          </a:p>
          <a:p>
            <a:endParaRPr lang="en-US" dirty="0"/>
          </a:p>
          <a:p>
            <a:r>
              <a:rPr lang="en-US" dirty="0"/>
              <a:t>Atmospheric Pressure near 760 mmHg</a:t>
            </a:r>
          </a:p>
          <a:p>
            <a:endParaRPr lang="en-US" dirty="0"/>
          </a:p>
          <a:p>
            <a:r>
              <a:rPr lang="en-US" dirty="0"/>
              <a:t>With 21% oxygen, 79% nitrogen and some trace gases</a:t>
            </a:r>
          </a:p>
          <a:p>
            <a:endParaRPr lang="en-US" dirty="0"/>
          </a:p>
          <a:p>
            <a:r>
              <a:rPr lang="en-US" dirty="0"/>
              <a:t>Temperature near 24</a:t>
            </a:r>
            <a:r>
              <a:rPr lang="en-US" baseline="30000" dirty="0"/>
              <a:t>o</a:t>
            </a:r>
            <a:r>
              <a:rPr lang="en-US" dirty="0"/>
              <a:t>C</a:t>
            </a:r>
          </a:p>
        </p:txBody>
      </p:sp>
      <p:sp>
        <p:nvSpPr>
          <p:cNvPr id="4" name="Slide Number Placeholder 3"/>
          <p:cNvSpPr>
            <a:spLocks noGrp="1"/>
          </p:cNvSpPr>
          <p:nvPr>
            <p:ph type="sldNum" sz="quarter" idx="12"/>
          </p:nvPr>
        </p:nvSpPr>
        <p:spPr/>
        <p:txBody>
          <a:bodyPr/>
          <a:lstStyle/>
          <a:p>
            <a:fld id="{E4F88E45-F907-4BC8-AF44-B2D573FC2E91}" type="slidenum">
              <a:rPr lang="en-US" smtClean="0"/>
              <a:t>3</a:t>
            </a:fld>
            <a:endParaRPr lang="en-US"/>
          </a:p>
        </p:txBody>
      </p:sp>
      <p:sp>
        <p:nvSpPr>
          <p:cNvPr id="5" name="TextBox 4"/>
          <p:cNvSpPr txBox="1"/>
          <p:nvPr/>
        </p:nvSpPr>
        <p:spPr>
          <a:xfrm>
            <a:off x="1347399" y="5419725"/>
            <a:ext cx="6449201"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Arial" panose="020B0604020202020204" pitchFamily="34" charset="0"/>
                <a:cs typeface="Arial" panose="020B0604020202020204" pitchFamily="34" charset="0"/>
              </a:rPr>
              <a:t>These are the conditions at sea level on Earth</a:t>
            </a:r>
          </a:p>
        </p:txBody>
      </p:sp>
    </p:spTree>
    <p:extLst>
      <p:ext uri="{BB962C8B-B14F-4D97-AF65-F5344CB8AC3E}">
        <p14:creationId xmlns:p14="http://schemas.microsoft.com/office/powerpoint/2010/main" val="218953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we did not stay there…</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43664" y="3909292"/>
            <a:ext cx="3866822" cy="2641447"/>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E4F88E45-F907-4BC8-AF44-B2D573FC2E91}" type="slidenum">
              <a:rPr lang="en-US" smtClean="0"/>
              <a:t>4</a:t>
            </a:fld>
            <a:endParaRPr lang="en-US"/>
          </a:p>
        </p:txBody>
      </p:sp>
      <p:pic>
        <p:nvPicPr>
          <p:cNvPr id="19458" name="Picture 2" descr="An Air Force F-16 Viper performs an extreme aerial climb during the Australian International Airshow and Aerospace &amp; Defense Exposition in Geelong, Australia, March 2, 2017. The event is the largest event of its kind in the Southern Hemisphere, attracting aviation and aerospace professionals, key defense personnel, aviation enthusiasts and the general public. The Viper is assigned to the F-16 demonstration team from Misawa Air Base, Japan. Air Force photo by Master Sgt. John Gordin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094" y="2181224"/>
            <a:ext cx="4548011" cy="2558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9460" name="Picture 4" descr="Image result for summit climb site:.go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13" y="1457325"/>
            <a:ext cx="3217333" cy="180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737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950161" cy="880684"/>
          </a:xfrm>
        </p:spPr>
        <p:txBody>
          <a:bodyPr>
            <a:normAutofit fontScale="90000"/>
          </a:bodyPr>
          <a:lstStyle/>
          <a:p>
            <a:r>
              <a:rPr lang="en-US" dirty="0"/>
              <a:t>We have traveled to where the force of gravity cannot be perceived…</a:t>
            </a:r>
          </a:p>
        </p:txBody>
      </p:sp>
      <p:sp>
        <p:nvSpPr>
          <p:cNvPr id="4" name="Slide Number Placeholder 3"/>
          <p:cNvSpPr>
            <a:spLocks noGrp="1"/>
          </p:cNvSpPr>
          <p:nvPr>
            <p:ph type="sldNum" sz="quarter" idx="12"/>
          </p:nvPr>
        </p:nvSpPr>
        <p:spPr/>
        <p:txBody>
          <a:bodyPr/>
          <a:lstStyle/>
          <a:p>
            <a:fld id="{E4F88E45-F907-4BC8-AF44-B2D573FC2E91}" type="slidenum">
              <a:rPr lang="en-US" smtClean="0"/>
              <a:pPr/>
              <a:t>5</a:t>
            </a:fld>
            <a:endParaRPr lang="en-US"/>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2977" y="1504950"/>
            <a:ext cx="6963876" cy="47672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27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 and have experienced when that force is equivalent to over 40 times Earth’s gravity.</a:t>
            </a:r>
          </a:p>
        </p:txBody>
      </p:sp>
      <p:sp>
        <p:nvSpPr>
          <p:cNvPr id="4" name="Slide Number Placeholder 3"/>
          <p:cNvSpPr>
            <a:spLocks noGrp="1"/>
          </p:cNvSpPr>
          <p:nvPr>
            <p:ph type="sldNum" sz="quarter" idx="12"/>
          </p:nvPr>
        </p:nvSpPr>
        <p:spPr/>
        <p:txBody>
          <a:bodyPr/>
          <a:lstStyle/>
          <a:p>
            <a:fld id="{E4F88E45-F907-4BC8-AF44-B2D573FC2E91}" type="slidenum">
              <a:rPr lang="en-US" smtClean="0"/>
              <a:pPr/>
              <a:t>6</a:t>
            </a:fld>
            <a:endParaRPr lang="en-US"/>
          </a:p>
        </p:txBody>
      </p:sp>
      <p:pic>
        <p:nvPicPr>
          <p:cNvPr id="5" name="Image" descr="Image"/>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680985" y="1825625"/>
            <a:ext cx="5782030"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297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where ambient pressure is zero</a:t>
            </a:r>
            <a:r>
              <a:rPr lang="is-IS" dirty="0"/>
              <a:t>…</a:t>
            </a:r>
            <a:endParaRPr lang="en-US" dirty="0"/>
          </a:p>
        </p:txBody>
      </p:sp>
      <p:sp>
        <p:nvSpPr>
          <p:cNvPr id="4" name="Slide Number Placeholder 3"/>
          <p:cNvSpPr>
            <a:spLocks noGrp="1"/>
          </p:cNvSpPr>
          <p:nvPr>
            <p:ph type="sldNum" sz="quarter" idx="12"/>
          </p:nvPr>
        </p:nvSpPr>
        <p:spPr/>
        <p:txBody>
          <a:bodyPr/>
          <a:lstStyle/>
          <a:p>
            <a:fld id="{E4F88E45-F907-4BC8-AF44-B2D573FC2E91}" type="slidenum">
              <a:rPr lang="en-US" smtClean="0"/>
              <a:pPr/>
              <a:t>7</a:t>
            </a:fld>
            <a:endParaRPr lang="en-US"/>
          </a:p>
        </p:txBody>
      </p:sp>
      <p:pic>
        <p:nvPicPr>
          <p:cNvPr id="4098" name="Picture 2" descr="https://smd-prod.s3.amazonaws.com/science-pink/s3fs-public/styles/image_gallery_scale_960w/public/atoms/freeflyer_nasa_960.jpg?itok=wplgBk8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72407" y="1825625"/>
            <a:ext cx="6599185" cy="43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2175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and where it is 1,000 times that at sea level.</a:t>
            </a:r>
          </a:p>
        </p:txBody>
      </p:sp>
      <p:sp>
        <p:nvSpPr>
          <p:cNvPr id="4" name="Slide Number Placeholder 3"/>
          <p:cNvSpPr>
            <a:spLocks noGrp="1"/>
          </p:cNvSpPr>
          <p:nvPr>
            <p:ph type="sldNum" sz="quarter" idx="12"/>
          </p:nvPr>
        </p:nvSpPr>
        <p:spPr/>
        <p:txBody>
          <a:bodyPr/>
          <a:lstStyle/>
          <a:p>
            <a:fld id="{E4F88E45-F907-4BC8-AF44-B2D573FC2E91}" type="slidenum">
              <a:rPr lang="en-US" smtClean="0"/>
              <a:pPr/>
              <a:t>8</a:t>
            </a:fld>
            <a:endParaRPr lang="en-US"/>
          </a:p>
        </p:txBody>
      </p:sp>
      <p:pic>
        <p:nvPicPr>
          <p:cNvPr id="5" name="Image" descr="Image"/>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658970" y="1825625"/>
            <a:ext cx="5826059"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970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950161" cy="1328207"/>
          </a:xfrm>
        </p:spPr>
        <p:txBody>
          <a:bodyPr>
            <a:normAutofit fontScale="90000"/>
          </a:bodyPr>
          <a:lstStyle/>
          <a:p>
            <a:r>
              <a:rPr lang="en-US" dirty="0"/>
              <a:t>To extreme altitudes where supplemental oxygen &amp; pressure are  necessary.</a:t>
            </a:r>
          </a:p>
        </p:txBody>
      </p:sp>
      <p:sp>
        <p:nvSpPr>
          <p:cNvPr id="4" name="Slide Number Placeholder 3"/>
          <p:cNvSpPr>
            <a:spLocks noGrp="1"/>
          </p:cNvSpPr>
          <p:nvPr>
            <p:ph type="sldNum" sz="quarter" idx="12"/>
          </p:nvPr>
        </p:nvSpPr>
        <p:spPr/>
        <p:txBody>
          <a:bodyPr/>
          <a:lstStyle/>
          <a:p>
            <a:fld id="{E4F88E45-F907-4BC8-AF44-B2D573FC2E91}" type="slidenum">
              <a:rPr lang="en-US" smtClean="0"/>
              <a:pPr/>
              <a:t>9</a:t>
            </a:fld>
            <a:endParaRPr lang="en-US"/>
          </a:p>
        </p:txBody>
      </p:sp>
      <p:pic>
        <p:nvPicPr>
          <p:cNvPr id="20482" name="Picture 2" descr="Joseph Kittinger's high-altitude j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725" y="2359032"/>
            <a:ext cx="3130550" cy="3969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0484" name="Picture 4" descr="http://archive.defense.gov/dodcmsshare/newsphoto/2006-08/hires_060803-F-2907C-1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755" y="2342917"/>
            <a:ext cx="4572000" cy="30366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86291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4703</TotalTime>
  <Words>1150</Words>
  <Application>Microsoft Office PowerPoint</Application>
  <PresentationFormat>On-screen Show (4:3)</PresentationFormat>
  <Paragraphs>255</Paragraphs>
  <Slides>25</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Narrow</vt:lpstr>
      <vt:lpstr>Calibri</vt:lpstr>
      <vt:lpstr>Calibri Light</vt:lpstr>
      <vt:lpstr>Courier New</vt:lpstr>
      <vt:lpstr>Helvetica Neue</vt:lpstr>
      <vt:lpstr>Tahoma</vt:lpstr>
      <vt:lpstr>Wingdings</vt:lpstr>
      <vt:lpstr>Office Theme</vt:lpstr>
      <vt:lpstr>What is Aerospace Medicine?</vt:lpstr>
      <vt:lpstr> Introduction to Aerospace Medicine</vt:lpstr>
      <vt:lpstr>Humans evolved in a specific environment</vt:lpstr>
      <vt:lpstr>But we did not stay there…</vt:lpstr>
      <vt:lpstr>We have traveled to where the force of gravity cannot be perceived…</vt:lpstr>
      <vt:lpstr>… and have experienced when that force is equivalent to over 40 times Earth’s gravity.</vt:lpstr>
      <vt:lpstr>To where ambient pressure is zero…</vt:lpstr>
      <vt:lpstr>… and where it is 1,000 times that at sea level.</vt:lpstr>
      <vt:lpstr>To extreme altitudes where supplemental oxygen &amp; pressure are  necessary.</vt:lpstr>
      <vt:lpstr>To where temperatures are way below zero…</vt:lpstr>
      <vt:lpstr>… and where the temperature is hot enough to melt a spacecraft.</vt:lpstr>
      <vt:lpstr>Our practitioners care for people in every corner of the globe…</vt:lpstr>
      <vt:lpstr>… and beyond it.</vt:lpstr>
      <vt:lpstr>The Practice of Aerospace Medicine</vt:lpstr>
      <vt:lpstr> Aerospace Medicine Specialists</vt:lpstr>
      <vt:lpstr> Clinical Aerospace Medicine</vt:lpstr>
      <vt:lpstr> Aerospace Medicine Research</vt:lpstr>
      <vt:lpstr> Aerospace Medicine Education</vt:lpstr>
      <vt:lpstr> Aerospace Medicine Policy</vt:lpstr>
      <vt:lpstr>So you want to be an Aerospace Medicine Specialist…</vt:lpstr>
      <vt:lpstr>Training Path and Opportunities</vt:lpstr>
      <vt:lpstr> Where Aerospace Medicine Specialists Work</vt:lpstr>
      <vt:lpstr>Aerospace Medical Association (AsMA)</vt:lpstr>
      <vt:lpstr> This is Aerospace Medicine </vt:lpstr>
      <vt:lpstr> Questions?</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dc:title>
  <dc:creator>Emma Lehnhardt</dc:creator>
  <cp:lastModifiedBy>Jeffrey Sventek</cp:lastModifiedBy>
  <cp:revision>46</cp:revision>
  <dcterms:created xsi:type="dcterms:W3CDTF">2018-03-12T17:00:02Z</dcterms:created>
  <dcterms:modified xsi:type="dcterms:W3CDTF">2018-07-09T12:37:37Z</dcterms:modified>
</cp:coreProperties>
</file>